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1"/>
  </p:notesMasterIdLst>
  <p:handoutMasterIdLst>
    <p:handoutMasterId r:id="rId42"/>
  </p:handoutMasterIdLst>
  <p:sldIdLst>
    <p:sldId id="256" r:id="rId2"/>
    <p:sldId id="257" r:id="rId3"/>
    <p:sldId id="285" r:id="rId4"/>
    <p:sldId id="277" r:id="rId5"/>
    <p:sldId id="286" r:id="rId6"/>
    <p:sldId id="287" r:id="rId7"/>
    <p:sldId id="288" r:id="rId8"/>
    <p:sldId id="294" r:id="rId9"/>
    <p:sldId id="271" r:id="rId10"/>
    <p:sldId id="276" r:id="rId11"/>
    <p:sldId id="278" r:id="rId12"/>
    <p:sldId id="259" r:id="rId13"/>
    <p:sldId id="279" r:id="rId14"/>
    <p:sldId id="284" r:id="rId15"/>
    <p:sldId id="280" r:id="rId16"/>
    <p:sldId id="281" r:id="rId17"/>
    <p:sldId id="282" r:id="rId18"/>
    <p:sldId id="283" r:id="rId19"/>
    <p:sldId id="289" r:id="rId20"/>
    <p:sldId id="290" r:id="rId21"/>
    <p:sldId id="291" r:id="rId22"/>
    <p:sldId id="292" r:id="rId23"/>
    <p:sldId id="293" r:id="rId24"/>
    <p:sldId id="295" r:id="rId25"/>
    <p:sldId id="272" r:id="rId26"/>
    <p:sldId id="260" r:id="rId27"/>
    <p:sldId id="261" r:id="rId28"/>
    <p:sldId id="262" r:id="rId29"/>
    <p:sldId id="273" r:id="rId30"/>
    <p:sldId id="263" r:id="rId31"/>
    <p:sldId id="264" r:id="rId32"/>
    <p:sldId id="265" r:id="rId33"/>
    <p:sldId id="274" r:id="rId34"/>
    <p:sldId id="266" r:id="rId35"/>
    <p:sldId id="267" r:id="rId36"/>
    <p:sldId id="275" r:id="rId37"/>
    <p:sldId id="268" r:id="rId38"/>
    <p:sldId id="269" r:id="rId39"/>
    <p:sldId id="270"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74"/>
    <p:restoredTop sz="94694"/>
  </p:normalViewPr>
  <p:slideViewPr>
    <p:cSldViewPr snapToGrid="0">
      <p:cViewPr varScale="1">
        <p:scale>
          <a:sx n="113" d="100"/>
          <a:sy n="113" d="100"/>
        </p:scale>
        <p:origin x="200" y="352"/>
      </p:cViewPr>
      <p:guideLst/>
    </p:cSldViewPr>
  </p:slideViewPr>
  <p:notesTextViewPr>
    <p:cViewPr>
      <p:scale>
        <a:sx n="1" d="1"/>
        <a:sy n="1" d="1"/>
      </p:scale>
      <p:origin x="0" y="0"/>
    </p:cViewPr>
  </p:notesTextViewPr>
  <p:notesViewPr>
    <p:cSldViewPr snapToGrid="0">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2FED653-7B04-10D2-E4A6-2263D70DA5B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5ECE207-889F-8632-6D2A-8AD54604EE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8E1B244-5E4C-0348-8382-0755ACCC0FC2}" type="datetimeFigureOut">
              <a:rPr lang="en-US" smtClean="0"/>
              <a:t>5/15/24</a:t>
            </a:fld>
            <a:endParaRPr lang="en-US"/>
          </a:p>
        </p:txBody>
      </p:sp>
      <p:sp>
        <p:nvSpPr>
          <p:cNvPr id="4" name="Footer Placeholder 3">
            <a:extLst>
              <a:ext uri="{FF2B5EF4-FFF2-40B4-BE49-F238E27FC236}">
                <a16:creationId xmlns:a16="http://schemas.microsoft.com/office/drawing/2014/main" id="{87E84D65-5CF2-3D60-0095-FB9E5CA9A2D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F07FE45-69D5-47F0-CB58-9C8C8552337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93B907-8E21-2E40-BD50-476C4EADAD1A}" type="slidenum">
              <a:rPr lang="en-US" smtClean="0"/>
              <a:t>‹#›</a:t>
            </a:fld>
            <a:endParaRPr lang="en-US"/>
          </a:p>
        </p:txBody>
      </p:sp>
    </p:spTree>
    <p:extLst>
      <p:ext uri="{BB962C8B-B14F-4D97-AF65-F5344CB8AC3E}">
        <p14:creationId xmlns:p14="http://schemas.microsoft.com/office/powerpoint/2010/main" val="252149891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gif>
</file>

<file path=ppt/media/image11.png>
</file>

<file path=ppt/media/image12.png>
</file>

<file path=ppt/media/image13.png>
</file>

<file path=ppt/media/image14.jp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95F858-0C5D-344D-90AD-DBEE19136069}" type="datetimeFigureOut">
              <a:rPr lang="en-US" smtClean="0"/>
              <a:t>5/15/24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590377-9AB7-BE4E-B5A4-7BC5E2C22E46}" type="slidenum">
              <a:rPr lang="en-US" smtClean="0"/>
              <a:t>‹#›</a:t>
            </a:fld>
            <a:endParaRPr lang="en-US"/>
          </a:p>
        </p:txBody>
      </p:sp>
    </p:spTree>
    <p:extLst>
      <p:ext uri="{BB962C8B-B14F-4D97-AF65-F5344CB8AC3E}">
        <p14:creationId xmlns:p14="http://schemas.microsoft.com/office/powerpoint/2010/main" val="16506751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590377-9AB7-BE4E-B5A4-7BC5E2C22E46}" type="slidenum">
              <a:rPr lang="en-US" smtClean="0"/>
              <a:t>3</a:t>
            </a:fld>
            <a:endParaRPr lang="en-US"/>
          </a:p>
        </p:txBody>
      </p:sp>
    </p:spTree>
    <p:extLst>
      <p:ext uri="{BB962C8B-B14F-4D97-AF65-F5344CB8AC3E}">
        <p14:creationId xmlns:p14="http://schemas.microsoft.com/office/powerpoint/2010/main" val="4132902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effectLst/>
                <a:latin typeface="Helvetica Neue" panose="02000503000000020004" pitchFamily="2" charset="0"/>
              </a:rPr>
              <a:t>6bec40cf957de430a6f1f2baa056b99a4fac9ea0</a:t>
            </a:r>
            <a:endParaRPr lang="en-US" dirty="0">
              <a:effectLst/>
              <a:latin typeface="Helvetica Neue" panose="02000503000000020004" pitchFamily="2" charset="0"/>
            </a:endParaRPr>
          </a:p>
          <a:p>
            <a:endParaRPr lang="en-US" dirty="0"/>
          </a:p>
        </p:txBody>
      </p:sp>
      <p:sp>
        <p:nvSpPr>
          <p:cNvPr id="4" name="Slide Number Placeholder 3"/>
          <p:cNvSpPr>
            <a:spLocks noGrp="1"/>
          </p:cNvSpPr>
          <p:nvPr>
            <p:ph type="sldNum" sz="quarter" idx="5"/>
          </p:nvPr>
        </p:nvSpPr>
        <p:spPr/>
        <p:txBody>
          <a:bodyPr/>
          <a:lstStyle/>
          <a:p>
            <a:fld id="{A6590377-9AB7-BE4E-B5A4-7BC5E2C22E46}" type="slidenum">
              <a:rPr lang="en-US" smtClean="0"/>
              <a:t>6</a:t>
            </a:fld>
            <a:endParaRPr lang="en-US"/>
          </a:p>
        </p:txBody>
      </p:sp>
    </p:spTree>
    <p:extLst>
      <p:ext uri="{BB962C8B-B14F-4D97-AF65-F5344CB8AC3E}">
        <p14:creationId xmlns:p14="http://schemas.microsoft.com/office/powerpoint/2010/main" val="8695086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effectLst/>
                <a:latin typeface="Helvetica Neue" panose="02000503000000020004" pitchFamily="2" charset="0"/>
              </a:rPr>
              <a:t>6bec40cf957de430a6f1f2baa056b99a4fac9ea0</a:t>
            </a:r>
            <a:endParaRPr lang="en-US" dirty="0">
              <a:effectLst/>
              <a:latin typeface="Helvetica Neue" panose="02000503000000020004" pitchFamily="2" charset="0"/>
            </a:endParaRPr>
          </a:p>
          <a:p>
            <a:endParaRPr lang="en-US" dirty="0"/>
          </a:p>
        </p:txBody>
      </p:sp>
      <p:sp>
        <p:nvSpPr>
          <p:cNvPr id="4" name="Slide Number Placeholder 3"/>
          <p:cNvSpPr>
            <a:spLocks noGrp="1"/>
          </p:cNvSpPr>
          <p:nvPr>
            <p:ph type="sldNum" sz="quarter" idx="5"/>
          </p:nvPr>
        </p:nvSpPr>
        <p:spPr/>
        <p:txBody>
          <a:bodyPr/>
          <a:lstStyle/>
          <a:p>
            <a:fld id="{A6590377-9AB7-BE4E-B5A4-7BC5E2C22E46}" type="slidenum">
              <a:rPr lang="en-US" smtClean="0"/>
              <a:t>7</a:t>
            </a:fld>
            <a:endParaRPr lang="en-US"/>
          </a:p>
        </p:txBody>
      </p:sp>
    </p:spTree>
    <p:extLst>
      <p:ext uri="{BB962C8B-B14F-4D97-AF65-F5344CB8AC3E}">
        <p14:creationId xmlns:p14="http://schemas.microsoft.com/office/powerpoint/2010/main" val="102276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effectLst/>
                <a:latin typeface="Helvetica Neue" panose="02000503000000020004" pitchFamily="2" charset="0"/>
              </a:rPr>
              <a:t>6bec40cf957de430a6f1f2baa056b99a4fac9ea0</a:t>
            </a:r>
            <a:endParaRPr lang="en-US" dirty="0">
              <a:effectLst/>
              <a:latin typeface="Helvetica Neue" panose="02000503000000020004" pitchFamily="2" charset="0"/>
            </a:endParaRPr>
          </a:p>
          <a:p>
            <a:endParaRPr lang="en-US" dirty="0"/>
          </a:p>
        </p:txBody>
      </p:sp>
      <p:sp>
        <p:nvSpPr>
          <p:cNvPr id="4" name="Slide Number Placeholder 3"/>
          <p:cNvSpPr>
            <a:spLocks noGrp="1"/>
          </p:cNvSpPr>
          <p:nvPr>
            <p:ph type="sldNum" sz="quarter" idx="5"/>
          </p:nvPr>
        </p:nvSpPr>
        <p:spPr/>
        <p:txBody>
          <a:bodyPr/>
          <a:lstStyle/>
          <a:p>
            <a:fld id="{A6590377-9AB7-BE4E-B5A4-7BC5E2C22E46}" type="slidenum">
              <a:rPr lang="en-US" smtClean="0"/>
              <a:t>8</a:t>
            </a:fld>
            <a:endParaRPr lang="en-US"/>
          </a:p>
        </p:txBody>
      </p:sp>
    </p:spTree>
    <p:extLst>
      <p:ext uri="{BB962C8B-B14F-4D97-AF65-F5344CB8AC3E}">
        <p14:creationId xmlns:p14="http://schemas.microsoft.com/office/powerpoint/2010/main" val="2995868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590377-9AB7-BE4E-B5A4-7BC5E2C22E46}" type="slidenum">
              <a:rPr lang="en-US" smtClean="0"/>
              <a:t>9</a:t>
            </a:fld>
            <a:endParaRPr lang="en-US"/>
          </a:p>
        </p:txBody>
      </p:sp>
    </p:spTree>
    <p:extLst>
      <p:ext uri="{BB962C8B-B14F-4D97-AF65-F5344CB8AC3E}">
        <p14:creationId xmlns:p14="http://schemas.microsoft.com/office/powerpoint/2010/main" val="3355368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590377-9AB7-BE4E-B5A4-7BC5E2C22E46}" type="slidenum">
              <a:rPr lang="en-US" smtClean="0"/>
              <a:t>25</a:t>
            </a:fld>
            <a:endParaRPr lang="en-US"/>
          </a:p>
        </p:txBody>
      </p:sp>
    </p:spTree>
    <p:extLst>
      <p:ext uri="{BB962C8B-B14F-4D97-AF65-F5344CB8AC3E}">
        <p14:creationId xmlns:p14="http://schemas.microsoft.com/office/powerpoint/2010/main" val="1065210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590377-9AB7-BE4E-B5A4-7BC5E2C22E46}" type="slidenum">
              <a:rPr lang="en-US" smtClean="0"/>
              <a:t>29</a:t>
            </a:fld>
            <a:endParaRPr lang="en-US"/>
          </a:p>
        </p:txBody>
      </p:sp>
    </p:spTree>
    <p:extLst>
      <p:ext uri="{BB962C8B-B14F-4D97-AF65-F5344CB8AC3E}">
        <p14:creationId xmlns:p14="http://schemas.microsoft.com/office/powerpoint/2010/main" val="7373033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590377-9AB7-BE4E-B5A4-7BC5E2C22E46}" type="slidenum">
              <a:rPr lang="en-US" smtClean="0"/>
              <a:t>33</a:t>
            </a:fld>
            <a:endParaRPr lang="en-US"/>
          </a:p>
        </p:txBody>
      </p:sp>
    </p:spTree>
    <p:extLst>
      <p:ext uri="{BB962C8B-B14F-4D97-AF65-F5344CB8AC3E}">
        <p14:creationId xmlns:p14="http://schemas.microsoft.com/office/powerpoint/2010/main" val="2394685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590377-9AB7-BE4E-B5A4-7BC5E2C22E46}" type="slidenum">
              <a:rPr lang="en-US" smtClean="0"/>
              <a:t>36</a:t>
            </a:fld>
            <a:endParaRPr lang="en-US"/>
          </a:p>
        </p:txBody>
      </p:sp>
    </p:spTree>
    <p:extLst>
      <p:ext uri="{BB962C8B-B14F-4D97-AF65-F5344CB8AC3E}">
        <p14:creationId xmlns:p14="http://schemas.microsoft.com/office/powerpoint/2010/main" val="25638403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5/15/24</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alphaModFix amt="8100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5/15/24</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pic>
        <p:nvPicPr>
          <p:cNvPr id="1026" name="Picture 2">
            <a:extLst>
              <a:ext uri="{FF2B5EF4-FFF2-40B4-BE49-F238E27FC236}">
                <a16:creationId xmlns:a16="http://schemas.microsoft.com/office/drawing/2014/main" id="{EA3D5B31-949E-1755-B8D1-151320FDD10E}"/>
              </a:ext>
            </a:extLst>
          </p:cNvPr>
          <p:cNvPicPr>
            <a:picLocks noChangeAspect="1" noChangeArrowheads="1"/>
          </p:cNvPicPr>
          <p:nvPr userDrawn="1"/>
        </p:nvPicPr>
        <p:blipFill>
          <a:blip r:embed="rId20">
            <a:alphaModFix amt="17000"/>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CFB6B304-1FAF-5155-043D-06CD45EF35C0}"/>
              </a:ext>
            </a:extLst>
          </p:cNvPr>
          <p:cNvPicPr>
            <a:picLocks noChangeAspect="1" noChangeArrowheads="1"/>
          </p:cNvPicPr>
          <p:nvPr userDrawn="1"/>
        </p:nvPicPr>
        <p:blipFill>
          <a:blip r:embed="rId21">
            <a:lum bright="70000" contrast="-70000"/>
            <a:extLst>
              <a:ext uri="{28A0092B-C50C-407E-A947-70E740481C1C}">
                <a14:useLocalDpi xmlns:a14="http://schemas.microsoft.com/office/drawing/2010/main" val="0"/>
              </a:ext>
            </a:extLst>
          </a:blip>
          <a:srcRect/>
          <a:stretch>
            <a:fillRect/>
          </a:stretch>
        </p:blipFill>
        <p:spPr bwMode="auto">
          <a:xfrm>
            <a:off x="9803397" y="6310672"/>
            <a:ext cx="2379785" cy="585427"/>
          </a:xfrm>
          <a:prstGeom prst="rect">
            <a:avLst/>
          </a:prstGeom>
          <a:noFill/>
        </p:spPr>
      </p:pic>
      <p:pic>
        <p:nvPicPr>
          <p:cNvPr id="8" name="Picture 7" descr="A white letters on a black background&#10;&#10;Description automatically generated">
            <a:extLst>
              <a:ext uri="{FF2B5EF4-FFF2-40B4-BE49-F238E27FC236}">
                <a16:creationId xmlns:a16="http://schemas.microsoft.com/office/drawing/2014/main" id="{0518475B-8E29-CA4F-C124-5B56750133DA}"/>
              </a:ext>
            </a:extLst>
          </p:cNvPr>
          <p:cNvPicPr>
            <a:picLocks noChangeAspect="1"/>
          </p:cNvPicPr>
          <p:nvPr userDrawn="1"/>
        </p:nvPicPr>
        <p:blipFill>
          <a:blip r:embed="rId22"/>
          <a:stretch>
            <a:fillRect/>
          </a:stretch>
        </p:blipFill>
        <p:spPr>
          <a:xfrm>
            <a:off x="98232" y="6302046"/>
            <a:ext cx="1684445" cy="483498"/>
          </a:xfrm>
          <a:prstGeom prst="rect">
            <a:avLst/>
          </a:prstGeom>
        </p:spPr>
      </p:pic>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microsoft.com/office/2007/relationships/hdphoto" Target="../media/hdphoto2.wdp"/></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9.jpeg"/><Relationship Id="rId4" Type="http://schemas.microsoft.com/office/2007/relationships/hdphoto" Target="../media/hdphoto2.wdp"/></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microsoft.com/office/2007/relationships/hdphoto" Target="../media/hdphoto2.wdp"/></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microsoft.com/office/2007/relationships/hdphoto" Target="../media/hdphoto2.wdp"/></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developer.cisco.com/docs/service-apis/general-api-features/#general-api-features" TargetMode="External"/><Relationship Id="rId2" Type="http://schemas.openxmlformats.org/officeDocument/2006/relationships/hyperlink" Target="https://developer.cisco.com/docs/service-apis/services-apis-base-urls/"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developer.cisco.com/meraki/api-v1/getting-started/#getting-started"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developer.cisco.com/docs/nexus-dashboard-fabric-controller/12-2-1/getting-started/#getting-started"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1.png"/><Relationship Id="rId4"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1000"/>
            <a:lum/>
            <a:extLst>
              <a:ext uri="{BEBA8EAE-BF5A-486C-A8C5-ECC9F3942E4B}">
                <a14:imgProps xmlns:a14="http://schemas.microsoft.com/office/drawing/2010/main">
                  <a14:imgLayer r:embed="rId3">
                    <a14:imgEffect>
                      <a14:artisticCutout/>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74392-9B9D-277E-E062-FA0A4FAF0BAB}"/>
              </a:ext>
            </a:extLst>
          </p:cNvPr>
          <p:cNvSpPr>
            <a:spLocks noGrp="1"/>
          </p:cNvSpPr>
          <p:nvPr>
            <p:ph type="ctrTitle"/>
          </p:nvPr>
        </p:nvSpPr>
        <p:spPr>
          <a:xfrm>
            <a:off x="4687613" y="399688"/>
            <a:ext cx="7197726" cy="2421464"/>
          </a:xfrm>
        </p:spPr>
        <p:txBody>
          <a:bodyPr/>
          <a:lstStyle/>
          <a:p>
            <a:r>
              <a:rPr lang="en-US" cap="none" dirty="0">
                <a:latin typeface="Cisco Sans" panose="020B0503020201020303" pitchFamily="34" charset="0"/>
              </a:rPr>
              <a:t>Intro to REST APIs</a:t>
            </a:r>
          </a:p>
        </p:txBody>
      </p:sp>
      <p:sp>
        <p:nvSpPr>
          <p:cNvPr id="3" name="Subtitle 2">
            <a:extLst>
              <a:ext uri="{FF2B5EF4-FFF2-40B4-BE49-F238E27FC236}">
                <a16:creationId xmlns:a16="http://schemas.microsoft.com/office/drawing/2014/main" id="{8A6D65DE-7808-8B5A-3BFD-BD058D33C1B7}"/>
              </a:ext>
            </a:extLst>
          </p:cNvPr>
          <p:cNvSpPr>
            <a:spLocks noGrp="1"/>
          </p:cNvSpPr>
          <p:nvPr>
            <p:ph type="subTitle" idx="1"/>
          </p:nvPr>
        </p:nvSpPr>
        <p:spPr>
          <a:xfrm>
            <a:off x="4687613" y="2821152"/>
            <a:ext cx="7197726" cy="1405467"/>
          </a:xfrm>
        </p:spPr>
        <p:txBody>
          <a:bodyPr>
            <a:normAutofit/>
          </a:bodyPr>
          <a:lstStyle/>
          <a:p>
            <a:r>
              <a:rPr lang="en-US" cap="none" dirty="0"/>
              <a:t>Presenting: Dr. Aaron Hamachi and Alexander Stevenson</a:t>
            </a:r>
          </a:p>
          <a:p>
            <a:r>
              <a:rPr lang="en-US" cap="none" dirty="0"/>
              <a:t>Lab: Adrian </a:t>
            </a:r>
            <a:r>
              <a:rPr lang="en-US" cap="none" dirty="0" err="1"/>
              <a:t>Iliesiu</a:t>
            </a:r>
            <a:endParaRPr lang="en-US" cap="none" dirty="0"/>
          </a:p>
        </p:txBody>
      </p:sp>
      <p:sp>
        <p:nvSpPr>
          <p:cNvPr id="5" name="TextBox 4">
            <a:extLst>
              <a:ext uri="{FF2B5EF4-FFF2-40B4-BE49-F238E27FC236}">
                <a16:creationId xmlns:a16="http://schemas.microsoft.com/office/drawing/2014/main" id="{3D5948C3-E6A7-7002-EC9C-545F69DFFC1E}"/>
              </a:ext>
            </a:extLst>
          </p:cNvPr>
          <p:cNvSpPr txBox="1"/>
          <p:nvPr/>
        </p:nvSpPr>
        <p:spPr>
          <a:xfrm>
            <a:off x="688428" y="6063307"/>
            <a:ext cx="10815144" cy="1169551"/>
          </a:xfrm>
          <a:prstGeom prst="rect">
            <a:avLst/>
          </a:prstGeom>
          <a:noFill/>
        </p:spPr>
        <p:txBody>
          <a:bodyPr wrap="square">
            <a:spAutoFit/>
          </a:bodyPr>
          <a:lstStyle/>
          <a:p>
            <a:pPr algn="ctr"/>
            <a:r>
              <a:rPr lang="en-US" sz="1400" dirty="0">
                <a:latin typeface="Cisco Sans" panose="020B0503020201020303" pitchFamily="34" charset="0"/>
              </a:rPr>
              <a:t>WASTC 2024 virtual Faculty Development Weeks (</a:t>
            </a:r>
            <a:r>
              <a:rPr lang="en-US" sz="1400" dirty="0" err="1">
                <a:latin typeface="Cisco Sans" panose="020B0503020201020303" pitchFamily="34" charset="0"/>
              </a:rPr>
              <a:t>vFDW</a:t>
            </a:r>
            <a:r>
              <a:rPr lang="en-US" sz="1400" dirty="0">
                <a:latin typeface="Cisco Sans" panose="020B0503020201020303" pitchFamily="34" charset="0"/>
              </a:rPr>
              <a:t>)</a:t>
            </a:r>
          </a:p>
          <a:p>
            <a:pPr algn="ctr"/>
            <a:r>
              <a:rPr lang="en-US" sz="1400" dirty="0">
                <a:latin typeface="Cisco Sans" panose="020B0503020201020303" pitchFamily="34" charset="0"/>
              </a:rPr>
              <a:t>2B – Set a New Course with DevNet Automation Technologies</a:t>
            </a:r>
          </a:p>
          <a:p>
            <a:pPr algn="ctr"/>
            <a:r>
              <a:rPr lang="en-US" sz="1400" dirty="0">
                <a:latin typeface="Cisco Sans" panose="020B0503020201020303" pitchFamily="34" charset="0"/>
              </a:rPr>
              <a:t>Week 2, June 24 – 28</a:t>
            </a:r>
          </a:p>
          <a:p>
            <a:pPr algn="ctr"/>
            <a:endParaRPr lang="en-US" sz="2800" dirty="0">
              <a:latin typeface="Cisco Sans" panose="020B0503020201020303" pitchFamily="34" charset="0"/>
            </a:endParaRPr>
          </a:p>
        </p:txBody>
      </p:sp>
    </p:spTree>
    <p:extLst>
      <p:ext uri="{BB962C8B-B14F-4D97-AF65-F5344CB8AC3E}">
        <p14:creationId xmlns:p14="http://schemas.microsoft.com/office/powerpoint/2010/main" val="3032026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a:xfrm>
            <a:off x="685801" y="191911"/>
            <a:ext cx="10131425" cy="1456267"/>
          </a:xfrm>
        </p:spPr>
        <p:txBody>
          <a:bodyPr/>
          <a:lstStyle/>
          <a:p>
            <a:r>
              <a:rPr lang="en-US" dirty="0">
                <a:latin typeface="Cisco Sans" panose="020B0503020201020303" pitchFamily="34" charset="0"/>
              </a:rPr>
              <a:t>REST</a:t>
            </a:r>
          </a:p>
        </p:txBody>
      </p:sp>
      <p:sp>
        <p:nvSpPr>
          <p:cNvPr id="4" name="TextBox 3">
            <a:extLst>
              <a:ext uri="{FF2B5EF4-FFF2-40B4-BE49-F238E27FC236}">
                <a16:creationId xmlns:a16="http://schemas.microsoft.com/office/drawing/2014/main" id="{FD5A07A0-81E3-9A5C-117D-91B9ECB8DD68}"/>
              </a:ext>
            </a:extLst>
          </p:cNvPr>
          <p:cNvSpPr txBox="1"/>
          <p:nvPr/>
        </p:nvSpPr>
        <p:spPr>
          <a:xfrm>
            <a:off x="979312" y="1501423"/>
            <a:ext cx="10715977" cy="4401205"/>
          </a:xfrm>
          <a:prstGeom prst="rect">
            <a:avLst/>
          </a:prstGeom>
          <a:noFill/>
        </p:spPr>
        <p:txBody>
          <a:bodyPr wrap="square">
            <a:spAutoFit/>
          </a:bodyPr>
          <a:lstStyle/>
          <a:p>
            <a:r>
              <a:rPr lang="en-US" sz="2800" dirty="0">
                <a:solidFill>
                  <a:schemeClr val="accent1">
                    <a:lumMod val="40000"/>
                    <a:lumOff val="60000"/>
                  </a:schemeClr>
                </a:solidFill>
                <a:latin typeface="Cisco Sans" panose="020B0503020201020303" pitchFamily="34" charset="0"/>
              </a:rPr>
              <a:t>REST</a:t>
            </a:r>
            <a:r>
              <a:rPr lang="en-US" sz="2800" dirty="0">
                <a:latin typeface="Cisco Sans" panose="020B0503020201020303" pitchFamily="34" charset="0"/>
              </a:rPr>
              <a:t> stands for </a:t>
            </a:r>
            <a:r>
              <a:rPr lang="en-US" sz="2800" dirty="0" err="1">
                <a:solidFill>
                  <a:schemeClr val="accent1">
                    <a:lumMod val="40000"/>
                    <a:lumOff val="60000"/>
                  </a:schemeClr>
                </a:solidFill>
                <a:latin typeface="Cisco Sans" panose="020B0503020201020303" pitchFamily="34" charset="0"/>
              </a:rPr>
              <a:t>RE</a:t>
            </a:r>
            <a:r>
              <a:rPr lang="en-US" sz="2800" dirty="0" err="1">
                <a:latin typeface="Cisco Sans" panose="020B0503020201020303" pitchFamily="34" charset="0"/>
              </a:rPr>
              <a:t>presentational</a:t>
            </a:r>
            <a:r>
              <a:rPr lang="en-US" sz="2800" dirty="0">
                <a:latin typeface="Cisco Sans" panose="020B0503020201020303" pitchFamily="34" charset="0"/>
              </a:rPr>
              <a:t> </a:t>
            </a:r>
            <a:r>
              <a:rPr lang="en-US" sz="2800" dirty="0">
                <a:solidFill>
                  <a:schemeClr val="accent1">
                    <a:lumMod val="40000"/>
                    <a:lumOff val="60000"/>
                  </a:schemeClr>
                </a:solidFill>
                <a:latin typeface="Cisco Sans" panose="020B0503020201020303" pitchFamily="34" charset="0"/>
              </a:rPr>
              <a:t>S</a:t>
            </a:r>
            <a:r>
              <a:rPr lang="en-US" sz="2800" dirty="0">
                <a:latin typeface="Cisco Sans" panose="020B0503020201020303" pitchFamily="34" charset="0"/>
              </a:rPr>
              <a:t>tate </a:t>
            </a:r>
            <a:r>
              <a:rPr lang="en-US" sz="2800" dirty="0">
                <a:solidFill>
                  <a:schemeClr val="accent1">
                    <a:lumMod val="40000"/>
                    <a:lumOff val="60000"/>
                  </a:schemeClr>
                </a:solidFill>
                <a:latin typeface="Cisco Sans" panose="020B0503020201020303" pitchFamily="34" charset="0"/>
              </a:rPr>
              <a:t>T</a:t>
            </a:r>
            <a:r>
              <a:rPr lang="en-US" sz="2800" dirty="0">
                <a:latin typeface="Cisco Sans" panose="020B0503020201020303" pitchFamily="34" charset="0"/>
              </a:rPr>
              <a:t>ransfer and is just another use for the </a:t>
            </a:r>
            <a:r>
              <a:rPr lang="en-US" sz="2800" u="sng" dirty="0">
                <a:latin typeface="Cisco Sans" panose="020B0503020201020303" pitchFamily="34" charset="0"/>
              </a:rPr>
              <a:t>HTTP</a:t>
            </a:r>
            <a:r>
              <a:rPr lang="en-US" sz="2800" dirty="0">
                <a:latin typeface="Cisco Sans" panose="020B0503020201020303" pitchFamily="34" charset="0"/>
              </a:rPr>
              <a:t> Protocol where all requests and responses are sent over </a:t>
            </a:r>
            <a:r>
              <a:rPr lang="en-US" sz="2800" u="sng" dirty="0">
                <a:latin typeface="Cisco Sans" panose="020B0503020201020303" pitchFamily="34" charset="0"/>
              </a:rPr>
              <a:t>TCP/TLS </a:t>
            </a:r>
            <a:r>
              <a:rPr lang="en-US" sz="2800" dirty="0">
                <a:latin typeface="Cisco Sans" panose="020B0503020201020303" pitchFamily="34" charset="0"/>
              </a:rPr>
              <a:t>connections using </a:t>
            </a:r>
            <a:r>
              <a:rPr lang="en-US" sz="2800" u="sng" dirty="0">
                <a:latin typeface="Cisco Sans" panose="020B0503020201020303" pitchFamily="34" charset="0"/>
              </a:rPr>
              <a:t>text</a:t>
            </a:r>
            <a:r>
              <a:rPr lang="en-US" sz="2800" dirty="0">
                <a:latin typeface="Cisco Sans" panose="020B0503020201020303" pitchFamily="34" charset="0"/>
              </a:rPr>
              <a:t>.</a:t>
            </a:r>
          </a:p>
          <a:p>
            <a:endParaRPr lang="en-US" sz="2800" dirty="0">
              <a:latin typeface="Cisco Sans" panose="020B0503020201020303" pitchFamily="34" charset="0"/>
            </a:endParaRPr>
          </a:p>
          <a:p>
            <a:pPr marL="457200" indent="-457200">
              <a:buFont typeface="Arial" panose="020B0604020202020204" pitchFamily="34" charset="0"/>
              <a:buChar char="•"/>
            </a:pPr>
            <a:r>
              <a:rPr lang="en-US" sz="2800" dirty="0">
                <a:latin typeface="Cisco Sans" panose="020B0503020201020303" pitchFamily="34" charset="0"/>
              </a:rPr>
              <a:t>REST is a </a:t>
            </a:r>
            <a:r>
              <a:rPr lang="en-US" sz="2800" dirty="0">
                <a:solidFill>
                  <a:schemeClr val="accent1">
                    <a:lumMod val="40000"/>
                    <a:lumOff val="60000"/>
                  </a:schemeClr>
                </a:solidFill>
                <a:latin typeface="Cisco Sans" panose="020B0503020201020303" pitchFamily="34" charset="0"/>
              </a:rPr>
              <a:t>client-server architecture</a:t>
            </a:r>
            <a:r>
              <a:rPr lang="en-US" sz="2800" dirty="0">
                <a:latin typeface="Cisco Sans" panose="020B0503020201020303" pitchFamily="34" charset="0"/>
              </a:rPr>
              <a:t>. </a:t>
            </a:r>
          </a:p>
          <a:p>
            <a:pPr marL="457200" indent="-457200">
              <a:buFont typeface="Arial" panose="020B0604020202020204" pitchFamily="34" charset="0"/>
              <a:buChar char="•"/>
            </a:pPr>
            <a:r>
              <a:rPr lang="en-US" sz="2800" dirty="0">
                <a:latin typeface="Cisco Sans" panose="020B0503020201020303" pitchFamily="34" charset="0"/>
              </a:rPr>
              <a:t>REST is </a:t>
            </a:r>
            <a:r>
              <a:rPr lang="en-US" sz="2800" dirty="0">
                <a:solidFill>
                  <a:schemeClr val="accent1">
                    <a:lumMod val="40000"/>
                    <a:lumOff val="60000"/>
                  </a:schemeClr>
                </a:solidFill>
                <a:latin typeface="Cisco Sans" panose="020B0503020201020303" pitchFamily="34" charset="0"/>
              </a:rPr>
              <a:t>stateless</a:t>
            </a:r>
            <a:r>
              <a:rPr lang="en-US" sz="2800" dirty="0">
                <a:latin typeface="Cisco Sans" panose="020B0503020201020303" pitchFamily="34" charset="0"/>
              </a:rPr>
              <a:t>.</a:t>
            </a:r>
          </a:p>
          <a:p>
            <a:pPr marL="457200" indent="-457200">
              <a:buFont typeface="Arial" panose="020B0604020202020204" pitchFamily="34" charset="0"/>
              <a:buChar char="•"/>
            </a:pPr>
            <a:r>
              <a:rPr lang="en-US" sz="2800" dirty="0">
                <a:latin typeface="Cisco Sans" panose="020B0503020201020303" pitchFamily="34" charset="0"/>
              </a:rPr>
              <a:t>REST is </a:t>
            </a:r>
            <a:r>
              <a:rPr lang="en-US" sz="2800" dirty="0">
                <a:solidFill>
                  <a:schemeClr val="accent1">
                    <a:lumMod val="40000"/>
                    <a:lumOff val="60000"/>
                  </a:schemeClr>
                </a:solidFill>
                <a:latin typeface="Cisco Sans" panose="020B0503020201020303" pitchFamily="34" charset="0"/>
              </a:rPr>
              <a:t>cacheable</a:t>
            </a:r>
            <a:r>
              <a:rPr lang="en-US" sz="2800" dirty="0">
                <a:latin typeface="Cisco Sans" panose="020B0503020201020303" pitchFamily="34" charset="0"/>
              </a:rPr>
              <a:t>.</a:t>
            </a:r>
          </a:p>
          <a:p>
            <a:pPr marL="457200" indent="-457200">
              <a:buFont typeface="Arial" panose="020B0604020202020204" pitchFamily="34" charset="0"/>
              <a:buChar char="•"/>
            </a:pPr>
            <a:r>
              <a:rPr lang="en-US" sz="2800" dirty="0">
                <a:latin typeface="Cisco Sans" panose="020B0503020201020303" pitchFamily="34" charset="0"/>
              </a:rPr>
              <a:t>REST provides a </a:t>
            </a:r>
            <a:r>
              <a:rPr lang="en-US" sz="2800" dirty="0">
                <a:solidFill>
                  <a:schemeClr val="accent1">
                    <a:lumMod val="40000"/>
                    <a:lumOff val="60000"/>
                  </a:schemeClr>
                </a:solidFill>
                <a:latin typeface="Cisco Sans" panose="020B0503020201020303" pitchFamily="34" charset="0"/>
              </a:rPr>
              <a:t>uniform interface </a:t>
            </a:r>
            <a:r>
              <a:rPr lang="en-US" sz="2800" dirty="0">
                <a:latin typeface="Cisco Sans" panose="020B0503020201020303" pitchFamily="34" charset="0"/>
              </a:rPr>
              <a:t>between components.</a:t>
            </a:r>
          </a:p>
          <a:p>
            <a:pPr marL="457200" indent="-457200">
              <a:buFont typeface="Arial" panose="020B0604020202020204" pitchFamily="34" charset="0"/>
              <a:buChar char="•"/>
            </a:pPr>
            <a:r>
              <a:rPr lang="en-US" sz="2800" dirty="0">
                <a:latin typeface="Cisco Sans" panose="020B0503020201020303" pitchFamily="34" charset="0"/>
              </a:rPr>
              <a:t>REST is a </a:t>
            </a:r>
            <a:r>
              <a:rPr lang="en-US" sz="2800" dirty="0">
                <a:solidFill>
                  <a:schemeClr val="accent1">
                    <a:lumMod val="40000"/>
                    <a:lumOff val="60000"/>
                  </a:schemeClr>
                </a:solidFill>
                <a:latin typeface="Cisco Sans" panose="020B0503020201020303" pitchFamily="34" charset="0"/>
              </a:rPr>
              <a:t>layered system</a:t>
            </a:r>
            <a:r>
              <a:rPr lang="en-US" sz="2800" dirty="0">
                <a:latin typeface="Cisco Sans" panose="020B0503020201020303" pitchFamily="34" charset="0"/>
              </a:rPr>
              <a:t>.</a:t>
            </a:r>
          </a:p>
          <a:p>
            <a:pPr marL="457200" indent="-457200">
              <a:buFont typeface="Arial" panose="020B0604020202020204" pitchFamily="34" charset="0"/>
              <a:buChar char="•"/>
            </a:pPr>
            <a:r>
              <a:rPr lang="en-US" sz="2800" dirty="0">
                <a:latin typeface="Cisco Sans" panose="020B0503020201020303" pitchFamily="34" charset="0"/>
              </a:rPr>
              <a:t>REST optionally provides </a:t>
            </a:r>
            <a:r>
              <a:rPr lang="en-US" sz="2800" dirty="0">
                <a:solidFill>
                  <a:schemeClr val="accent1">
                    <a:lumMod val="40000"/>
                    <a:lumOff val="60000"/>
                  </a:schemeClr>
                </a:solidFill>
                <a:latin typeface="Cisco Sans" panose="020B0503020201020303" pitchFamily="34" charset="0"/>
              </a:rPr>
              <a:t>code-on-demand</a:t>
            </a:r>
            <a:r>
              <a:rPr lang="en-US" sz="2800" dirty="0">
                <a:latin typeface="Cisco Sans" panose="020B0503020201020303" pitchFamily="34" charset="0"/>
              </a:rPr>
              <a:t>.</a:t>
            </a:r>
          </a:p>
        </p:txBody>
      </p:sp>
    </p:spTree>
    <p:extLst>
      <p:ext uri="{BB962C8B-B14F-4D97-AF65-F5344CB8AC3E}">
        <p14:creationId xmlns:p14="http://schemas.microsoft.com/office/powerpoint/2010/main" val="40882677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68B22-64B1-8BF1-9FE1-0224043CA689}"/>
              </a:ext>
            </a:extLst>
          </p:cNvPr>
          <p:cNvSpPr>
            <a:spLocks noGrp="1"/>
          </p:cNvSpPr>
          <p:nvPr>
            <p:ph type="title"/>
          </p:nvPr>
        </p:nvSpPr>
        <p:spPr/>
        <p:txBody>
          <a:bodyPr/>
          <a:lstStyle/>
          <a:p>
            <a:pPr algn="ctr"/>
            <a:r>
              <a:rPr lang="en-US" sz="4000" dirty="0">
                <a:latin typeface="Cisco Sans" panose="020B0503020201020303" pitchFamily="34" charset="0"/>
              </a:rPr>
              <a:t>REST is a </a:t>
            </a:r>
            <a:r>
              <a:rPr lang="en-US" sz="4000" dirty="0">
                <a:solidFill>
                  <a:schemeClr val="accent1">
                    <a:lumMod val="40000"/>
                    <a:lumOff val="60000"/>
                  </a:schemeClr>
                </a:solidFill>
                <a:latin typeface="Cisco Sans" panose="020B0503020201020303" pitchFamily="34" charset="0"/>
              </a:rPr>
              <a:t>client-server architecture</a:t>
            </a:r>
            <a:r>
              <a:rPr lang="en-US" sz="4000" dirty="0">
                <a:latin typeface="Cisco Sans" panose="020B0503020201020303" pitchFamily="34" charset="0"/>
              </a:rPr>
              <a:t>… </a:t>
            </a:r>
            <a:br>
              <a:rPr lang="en-US" dirty="0">
                <a:latin typeface="Cisco Sans" panose="020B0503020201020303" pitchFamily="34" charset="0"/>
              </a:rPr>
            </a:br>
            <a:endParaRPr lang="en-US" dirty="0"/>
          </a:p>
        </p:txBody>
      </p:sp>
      <p:sp>
        <p:nvSpPr>
          <p:cNvPr id="3" name="Text Placeholder 2">
            <a:extLst>
              <a:ext uri="{FF2B5EF4-FFF2-40B4-BE49-F238E27FC236}">
                <a16:creationId xmlns:a16="http://schemas.microsoft.com/office/drawing/2014/main" id="{F957F662-E215-E243-052F-D83259B613C9}"/>
              </a:ext>
            </a:extLst>
          </p:cNvPr>
          <p:cNvSpPr>
            <a:spLocks noGrp="1"/>
          </p:cNvSpPr>
          <p:nvPr>
            <p:ph type="body" sz="quarter" idx="13"/>
          </p:nvPr>
        </p:nvSpPr>
        <p:spPr>
          <a:xfrm>
            <a:off x="685800" y="3149599"/>
            <a:ext cx="10135436" cy="2743199"/>
          </a:xfrm>
        </p:spPr>
        <p:txBody>
          <a:bodyPr>
            <a:normAutofit/>
          </a:bodyPr>
          <a:lstStyle/>
          <a:p>
            <a:r>
              <a:rPr lang="en-US" dirty="0"/>
              <a:t>…which means that the client (such as a user's web browser or mobile application) and the server (which provides the resource or service) operate independently of each other. This separation allows clients and servers to evolve separately, improving scalability and simplifying components on both sides. Clients are not concerned with data storage, which remains internal to each server, and the server is not concerned with the user interface or user state, so that servers can be simpler and more scalable.</a:t>
            </a:r>
          </a:p>
        </p:txBody>
      </p:sp>
    </p:spTree>
    <p:extLst>
      <p:ext uri="{BB962C8B-B14F-4D97-AF65-F5344CB8AC3E}">
        <p14:creationId xmlns:p14="http://schemas.microsoft.com/office/powerpoint/2010/main" val="1311135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3BE6F-4618-6198-6571-76BE141EEE92}"/>
              </a:ext>
            </a:extLst>
          </p:cNvPr>
          <p:cNvSpPr>
            <a:spLocks noGrp="1"/>
          </p:cNvSpPr>
          <p:nvPr>
            <p:ph type="title"/>
          </p:nvPr>
        </p:nvSpPr>
        <p:spPr/>
        <p:txBody>
          <a:bodyPr/>
          <a:lstStyle/>
          <a:p>
            <a:pPr algn="ctr"/>
            <a:r>
              <a:rPr lang="en-US" cap="none" dirty="0">
                <a:latin typeface="Cisco Sans" panose="020B0503020201020303" pitchFamily="34" charset="0"/>
              </a:rPr>
              <a:t>Client-Server Architecture</a:t>
            </a:r>
          </a:p>
        </p:txBody>
      </p:sp>
      <p:pic>
        <p:nvPicPr>
          <p:cNvPr id="1026" name="Picture 2">
            <a:extLst>
              <a:ext uri="{FF2B5EF4-FFF2-40B4-BE49-F238E27FC236}">
                <a16:creationId xmlns:a16="http://schemas.microsoft.com/office/drawing/2014/main" id="{D7D11119-7C9F-1F76-4EA3-49CE4F292E7C}"/>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281112" y="2321719"/>
            <a:ext cx="8940800" cy="3289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85337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68B22-64B1-8BF1-9FE1-0224043CA689}"/>
              </a:ext>
            </a:extLst>
          </p:cNvPr>
          <p:cNvSpPr>
            <a:spLocks noGrp="1"/>
          </p:cNvSpPr>
          <p:nvPr>
            <p:ph type="title"/>
          </p:nvPr>
        </p:nvSpPr>
        <p:spPr/>
        <p:txBody>
          <a:bodyPr/>
          <a:lstStyle/>
          <a:p>
            <a:pPr algn="ctr"/>
            <a:br>
              <a:rPr lang="en-US" sz="4400" dirty="0">
                <a:latin typeface="Cisco Sans" panose="020B0503020201020303" pitchFamily="34" charset="0"/>
              </a:rPr>
            </a:br>
            <a:r>
              <a:rPr lang="en-US" sz="4400" dirty="0">
                <a:latin typeface="Cisco Sans" panose="020B0503020201020303" pitchFamily="34" charset="0"/>
              </a:rPr>
              <a:t>REST is </a:t>
            </a:r>
            <a:r>
              <a:rPr lang="en-US" sz="4400" dirty="0">
                <a:solidFill>
                  <a:schemeClr val="accent1">
                    <a:lumMod val="40000"/>
                    <a:lumOff val="60000"/>
                  </a:schemeClr>
                </a:solidFill>
                <a:latin typeface="Cisco Sans" panose="020B0503020201020303" pitchFamily="34" charset="0"/>
              </a:rPr>
              <a:t>stateless</a:t>
            </a:r>
            <a:r>
              <a:rPr lang="en-US" sz="4400" dirty="0">
                <a:latin typeface="Cisco Sans" panose="020B0503020201020303" pitchFamily="34" charset="0"/>
              </a:rPr>
              <a:t>…</a:t>
            </a:r>
            <a:br>
              <a:rPr lang="en-US" sz="4400" dirty="0">
                <a:latin typeface="Cisco Sans" panose="020B0503020201020303" pitchFamily="34" charset="0"/>
              </a:rPr>
            </a:br>
            <a:br>
              <a:rPr lang="en-US" dirty="0">
                <a:latin typeface="Cisco Sans" panose="020B0503020201020303" pitchFamily="34" charset="0"/>
              </a:rPr>
            </a:br>
            <a:endParaRPr lang="en-US" dirty="0"/>
          </a:p>
        </p:txBody>
      </p:sp>
      <p:sp>
        <p:nvSpPr>
          <p:cNvPr id="3" name="Text Placeholder 2">
            <a:extLst>
              <a:ext uri="{FF2B5EF4-FFF2-40B4-BE49-F238E27FC236}">
                <a16:creationId xmlns:a16="http://schemas.microsoft.com/office/drawing/2014/main" id="{F957F662-E215-E243-052F-D83259B613C9}"/>
              </a:ext>
            </a:extLst>
          </p:cNvPr>
          <p:cNvSpPr>
            <a:spLocks noGrp="1"/>
          </p:cNvSpPr>
          <p:nvPr>
            <p:ph type="body" sz="quarter" idx="13"/>
          </p:nvPr>
        </p:nvSpPr>
        <p:spPr>
          <a:xfrm>
            <a:off x="685800" y="3172179"/>
            <a:ext cx="10135436" cy="2743199"/>
          </a:xfrm>
        </p:spPr>
        <p:txBody>
          <a:bodyPr>
            <a:normAutofit/>
          </a:bodyPr>
          <a:lstStyle/>
          <a:p>
            <a:r>
              <a:rPr lang="en-US" dirty="0"/>
              <a:t>…so each request from a client to a server must contain all the information needed to understand and complete the request. The server does not retain any session information or status about the client between requests. This means that each request is independent and separate, which simplifies server design, improves reliability, and enhances scalability by allowing requests to be serviced by different server processes or even by different servers altogether.</a:t>
            </a:r>
          </a:p>
        </p:txBody>
      </p:sp>
    </p:spTree>
    <p:extLst>
      <p:ext uri="{BB962C8B-B14F-4D97-AF65-F5344CB8AC3E}">
        <p14:creationId xmlns:p14="http://schemas.microsoft.com/office/powerpoint/2010/main" val="3039799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3BE6F-4618-6198-6571-76BE141EEE92}"/>
              </a:ext>
            </a:extLst>
          </p:cNvPr>
          <p:cNvSpPr>
            <a:spLocks noGrp="1"/>
          </p:cNvSpPr>
          <p:nvPr>
            <p:ph type="title"/>
          </p:nvPr>
        </p:nvSpPr>
        <p:spPr>
          <a:xfrm>
            <a:off x="685800" y="2074333"/>
            <a:ext cx="3680885" cy="1371600"/>
          </a:xfrm>
        </p:spPr>
        <p:txBody>
          <a:bodyPr anchor="b">
            <a:normAutofit/>
          </a:bodyPr>
          <a:lstStyle/>
          <a:p>
            <a:r>
              <a:rPr lang="en-US" cap="none" dirty="0">
                <a:latin typeface="Cisco Sans" panose="020B0503020201020303" pitchFamily="34" charset="0"/>
              </a:rPr>
              <a:t>Stateless vs. Stateful</a:t>
            </a:r>
          </a:p>
        </p:txBody>
      </p:sp>
      <p:pic>
        <p:nvPicPr>
          <p:cNvPr id="3074" name="Picture 2" descr="Table comparing stateful and stateless architecture">
            <a:extLst>
              <a:ext uri="{FF2B5EF4-FFF2-40B4-BE49-F238E27FC236}">
                <a16:creationId xmlns:a16="http://schemas.microsoft.com/office/drawing/2014/main" id="{7D3619F3-7330-2893-20A4-D8ACDC064E8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666678" y="609601"/>
            <a:ext cx="6132071" cy="5181600"/>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61661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68B22-64B1-8BF1-9FE1-0224043CA689}"/>
              </a:ext>
            </a:extLst>
          </p:cNvPr>
          <p:cNvSpPr>
            <a:spLocks noGrp="1"/>
          </p:cNvSpPr>
          <p:nvPr>
            <p:ph type="title"/>
          </p:nvPr>
        </p:nvSpPr>
        <p:spPr/>
        <p:txBody>
          <a:bodyPr/>
          <a:lstStyle/>
          <a:p>
            <a:pPr algn="ctr"/>
            <a:br>
              <a:rPr lang="en-US" sz="4400" dirty="0">
                <a:latin typeface="Cisco Sans" panose="020B0503020201020303" pitchFamily="34" charset="0"/>
              </a:rPr>
            </a:br>
            <a:r>
              <a:rPr lang="en-US" sz="4400" dirty="0">
                <a:latin typeface="Cisco Sans" panose="020B0503020201020303" pitchFamily="34" charset="0"/>
              </a:rPr>
              <a:t>REST is </a:t>
            </a:r>
            <a:r>
              <a:rPr lang="en-US" sz="4400" dirty="0">
                <a:solidFill>
                  <a:schemeClr val="accent1">
                    <a:lumMod val="40000"/>
                    <a:lumOff val="60000"/>
                  </a:schemeClr>
                </a:solidFill>
                <a:latin typeface="Cisco Sans" panose="020B0503020201020303" pitchFamily="34" charset="0"/>
              </a:rPr>
              <a:t>cacheable</a:t>
            </a:r>
            <a:r>
              <a:rPr lang="en-US" sz="4400" dirty="0">
                <a:latin typeface="Cisco Sans" panose="020B0503020201020303" pitchFamily="34" charset="0"/>
              </a:rPr>
              <a:t>.</a:t>
            </a:r>
            <a:br>
              <a:rPr lang="en-US" sz="4400" dirty="0">
                <a:latin typeface="Cisco Sans" panose="020B0503020201020303" pitchFamily="34" charset="0"/>
              </a:rPr>
            </a:br>
            <a:br>
              <a:rPr lang="en-US" dirty="0">
                <a:latin typeface="Cisco Sans" panose="020B0503020201020303" pitchFamily="34" charset="0"/>
              </a:rPr>
            </a:br>
            <a:endParaRPr lang="en-US" dirty="0"/>
          </a:p>
        </p:txBody>
      </p:sp>
      <p:sp>
        <p:nvSpPr>
          <p:cNvPr id="3" name="Text Placeholder 2">
            <a:extLst>
              <a:ext uri="{FF2B5EF4-FFF2-40B4-BE49-F238E27FC236}">
                <a16:creationId xmlns:a16="http://schemas.microsoft.com/office/drawing/2014/main" id="{F957F662-E215-E243-052F-D83259B613C9}"/>
              </a:ext>
            </a:extLst>
          </p:cNvPr>
          <p:cNvSpPr>
            <a:spLocks noGrp="1"/>
          </p:cNvSpPr>
          <p:nvPr>
            <p:ph type="body" sz="quarter" idx="13"/>
          </p:nvPr>
        </p:nvSpPr>
        <p:spPr>
          <a:xfrm>
            <a:off x="685800" y="3093157"/>
            <a:ext cx="10135436" cy="2867376"/>
          </a:xfrm>
        </p:spPr>
        <p:txBody>
          <a:bodyPr>
            <a:normAutofit/>
          </a:bodyPr>
          <a:lstStyle/>
          <a:p>
            <a:r>
              <a:rPr lang="en-US" dirty="0"/>
              <a:t>Responses in RESTful systems can be explicitly marked as cacheable or non-cacheable, which means that clients and intermediaries can store cacheable responses to reuse for later, equivalent requests. This </a:t>
            </a:r>
            <a:r>
              <a:rPr lang="en-US" dirty="0" err="1"/>
              <a:t>cacheability</a:t>
            </a:r>
            <a:r>
              <a:rPr lang="en-US" dirty="0"/>
              <a:t> reduces the need for some client-server interactions, decreases server load, and improves overall system efficiency and performance. Properly managed caching partially or completely eliminates some client-server interactions, further enhancing the scalability and performance of the service.</a:t>
            </a:r>
          </a:p>
        </p:txBody>
      </p:sp>
    </p:spTree>
    <p:extLst>
      <p:ext uri="{BB962C8B-B14F-4D97-AF65-F5344CB8AC3E}">
        <p14:creationId xmlns:p14="http://schemas.microsoft.com/office/powerpoint/2010/main" val="31209917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68B22-64B1-8BF1-9FE1-0224043CA689}"/>
              </a:ext>
            </a:extLst>
          </p:cNvPr>
          <p:cNvSpPr>
            <a:spLocks noGrp="1"/>
          </p:cNvSpPr>
          <p:nvPr>
            <p:ph type="title"/>
          </p:nvPr>
        </p:nvSpPr>
        <p:spPr/>
        <p:txBody>
          <a:bodyPr>
            <a:normAutofit fontScale="90000"/>
          </a:bodyPr>
          <a:lstStyle/>
          <a:p>
            <a:pPr algn="ctr"/>
            <a:br>
              <a:rPr lang="en-US" sz="4400" dirty="0">
                <a:latin typeface="Cisco Sans" panose="020B0503020201020303" pitchFamily="34" charset="0"/>
              </a:rPr>
            </a:br>
            <a:r>
              <a:rPr lang="en-US" sz="4400" dirty="0">
                <a:latin typeface="Cisco Sans" panose="020B0503020201020303" pitchFamily="34" charset="0"/>
              </a:rPr>
              <a:t>REST provides a </a:t>
            </a:r>
            <a:r>
              <a:rPr lang="en-US" sz="4400" dirty="0">
                <a:solidFill>
                  <a:schemeClr val="accent1">
                    <a:lumMod val="40000"/>
                    <a:lumOff val="60000"/>
                  </a:schemeClr>
                </a:solidFill>
                <a:latin typeface="Cisco Sans" panose="020B0503020201020303" pitchFamily="34" charset="0"/>
              </a:rPr>
              <a:t>uniform interface </a:t>
            </a:r>
            <a:r>
              <a:rPr lang="en-US" sz="4400" dirty="0">
                <a:latin typeface="Cisco Sans" panose="020B0503020201020303" pitchFamily="34" charset="0"/>
              </a:rPr>
              <a:t>between components.</a:t>
            </a:r>
            <a:br>
              <a:rPr lang="en-US" sz="4400" dirty="0">
                <a:latin typeface="Cisco Sans" panose="020B0503020201020303" pitchFamily="34" charset="0"/>
              </a:rPr>
            </a:br>
            <a:br>
              <a:rPr lang="en-US" dirty="0">
                <a:latin typeface="Cisco Sans" panose="020B0503020201020303" pitchFamily="34" charset="0"/>
              </a:rPr>
            </a:br>
            <a:endParaRPr lang="en-US" dirty="0"/>
          </a:p>
        </p:txBody>
      </p:sp>
      <p:sp>
        <p:nvSpPr>
          <p:cNvPr id="3" name="Text Placeholder 2">
            <a:extLst>
              <a:ext uri="{FF2B5EF4-FFF2-40B4-BE49-F238E27FC236}">
                <a16:creationId xmlns:a16="http://schemas.microsoft.com/office/drawing/2014/main" id="{F957F662-E215-E243-052F-D83259B613C9}"/>
              </a:ext>
            </a:extLst>
          </p:cNvPr>
          <p:cNvSpPr>
            <a:spLocks noGrp="1"/>
          </p:cNvSpPr>
          <p:nvPr>
            <p:ph type="body" sz="quarter" idx="13"/>
          </p:nvPr>
        </p:nvSpPr>
        <p:spPr>
          <a:xfrm>
            <a:off x="685800" y="3251199"/>
            <a:ext cx="10135436" cy="2743199"/>
          </a:xfrm>
        </p:spPr>
        <p:txBody>
          <a:bodyPr>
            <a:normAutofit lnSpcReduction="10000"/>
          </a:bodyPr>
          <a:lstStyle/>
          <a:p>
            <a:r>
              <a:rPr lang="en-US" dirty="0"/>
              <a:t>The uniform interface between components simplifies and decouples the architecture, which allows each component to evolve independently. A RESTful system operates on resources (any information that can be named) through a consistent and predefined set of operations (such as HTTP GET, POST, PUT, DELETE), and it uses a standard way of communicating resource representations over a network. This uniformity reduces the learning curve for developers, fosters greater understanding of the system, and enhances the ability to diagnose problems.</a:t>
            </a:r>
          </a:p>
        </p:txBody>
      </p:sp>
    </p:spTree>
    <p:extLst>
      <p:ext uri="{BB962C8B-B14F-4D97-AF65-F5344CB8AC3E}">
        <p14:creationId xmlns:p14="http://schemas.microsoft.com/office/powerpoint/2010/main" val="33619054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68B22-64B1-8BF1-9FE1-0224043CA689}"/>
              </a:ext>
            </a:extLst>
          </p:cNvPr>
          <p:cNvSpPr>
            <a:spLocks noGrp="1"/>
          </p:cNvSpPr>
          <p:nvPr>
            <p:ph type="title"/>
          </p:nvPr>
        </p:nvSpPr>
        <p:spPr/>
        <p:txBody>
          <a:bodyPr/>
          <a:lstStyle/>
          <a:p>
            <a:pPr algn="ctr"/>
            <a:br>
              <a:rPr lang="en-US" sz="4400" dirty="0">
                <a:latin typeface="Cisco Sans" panose="020B0503020201020303" pitchFamily="34" charset="0"/>
              </a:rPr>
            </a:br>
            <a:r>
              <a:rPr lang="en-US" sz="4400" dirty="0">
                <a:latin typeface="Cisco Sans" panose="020B0503020201020303" pitchFamily="34" charset="0"/>
              </a:rPr>
              <a:t>REST is a </a:t>
            </a:r>
            <a:r>
              <a:rPr lang="en-US" sz="4400" dirty="0">
                <a:solidFill>
                  <a:schemeClr val="accent1">
                    <a:lumMod val="40000"/>
                    <a:lumOff val="60000"/>
                  </a:schemeClr>
                </a:solidFill>
                <a:latin typeface="Cisco Sans" panose="020B0503020201020303" pitchFamily="34" charset="0"/>
              </a:rPr>
              <a:t>layered system</a:t>
            </a:r>
            <a:r>
              <a:rPr lang="en-US" sz="4400" dirty="0">
                <a:latin typeface="Cisco Sans" panose="020B0503020201020303" pitchFamily="34" charset="0"/>
              </a:rPr>
              <a:t>.</a:t>
            </a:r>
            <a:br>
              <a:rPr lang="en-US" sz="4400" dirty="0">
                <a:latin typeface="Cisco Sans" panose="020B0503020201020303" pitchFamily="34" charset="0"/>
              </a:rPr>
            </a:br>
            <a:br>
              <a:rPr lang="en-US" dirty="0">
                <a:latin typeface="Cisco Sans" panose="020B0503020201020303" pitchFamily="34" charset="0"/>
              </a:rPr>
            </a:br>
            <a:endParaRPr lang="en-US" dirty="0"/>
          </a:p>
        </p:txBody>
      </p:sp>
      <p:sp>
        <p:nvSpPr>
          <p:cNvPr id="3" name="Text Placeholder 2">
            <a:extLst>
              <a:ext uri="{FF2B5EF4-FFF2-40B4-BE49-F238E27FC236}">
                <a16:creationId xmlns:a16="http://schemas.microsoft.com/office/drawing/2014/main" id="{F957F662-E215-E243-052F-D83259B613C9}"/>
              </a:ext>
            </a:extLst>
          </p:cNvPr>
          <p:cNvSpPr>
            <a:spLocks noGrp="1"/>
          </p:cNvSpPr>
          <p:nvPr>
            <p:ph type="body" sz="quarter" idx="13"/>
          </p:nvPr>
        </p:nvSpPr>
        <p:spPr>
          <a:xfrm>
            <a:off x="699748" y="3002843"/>
            <a:ext cx="10135436" cy="2923823"/>
          </a:xfrm>
        </p:spPr>
        <p:txBody>
          <a:bodyPr>
            <a:normAutofit lnSpcReduction="10000"/>
          </a:bodyPr>
          <a:lstStyle/>
          <a:p>
            <a:r>
              <a:rPr lang="en-US" dirty="0"/>
              <a:t>REST allows the use of a layered system architecture to organize servers into hierarchies of layers. Each layer can only "see" the immediate layer with which it is interacting. This means that a client might be connected to an intermediary server (like a load balancer or a proxy) rather than the end server actually providing the service. Layered systems enhance security (due to the ability to restrict components to certain layers) and allow components to be added, removed, modified, or replaced without affecting the rest of the system.</a:t>
            </a:r>
          </a:p>
        </p:txBody>
      </p:sp>
    </p:spTree>
    <p:extLst>
      <p:ext uri="{BB962C8B-B14F-4D97-AF65-F5344CB8AC3E}">
        <p14:creationId xmlns:p14="http://schemas.microsoft.com/office/powerpoint/2010/main" val="4171039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68B22-64B1-8BF1-9FE1-0224043CA689}"/>
              </a:ext>
            </a:extLst>
          </p:cNvPr>
          <p:cNvSpPr>
            <a:spLocks noGrp="1"/>
          </p:cNvSpPr>
          <p:nvPr>
            <p:ph type="title"/>
          </p:nvPr>
        </p:nvSpPr>
        <p:spPr/>
        <p:txBody>
          <a:bodyPr>
            <a:normAutofit fontScale="90000"/>
          </a:bodyPr>
          <a:lstStyle/>
          <a:p>
            <a:pPr algn="ctr"/>
            <a:br>
              <a:rPr lang="en-US" sz="4400" dirty="0">
                <a:latin typeface="Cisco Sans" panose="020B0503020201020303" pitchFamily="34" charset="0"/>
              </a:rPr>
            </a:br>
            <a:r>
              <a:rPr lang="en-US" sz="4400" dirty="0">
                <a:latin typeface="Cisco Sans" panose="020B0503020201020303" pitchFamily="34" charset="0"/>
              </a:rPr>
              <a:t>REST optionally provides </a:t>
            </a:r>
            <a:br>
              <a:rPr lang="en-US" sz="4400" dirty="0">
                <a:latin typeface="Cisco Sans" panose="020B0503020201020303" pitchFamily="34" charset="0"/>
              </a:rPr>
            </a:br>
            <a:r>
              <a:rPr lang="en-US" sz="4400" dirty="0">
                <a:solidFill>
                  <a:schemeClr val="accent1">
                    <a:lumMod val="40000"/>
                    <a:lumOff val="60000"/>
                  </a:schemeClr>
                </a:solidFill>
                <a:latin typeface="Cisco Sans" panose="020B0503020201020303" pitchFamily="34" charset="0"/>
              </a:rPr>
              <a:t>code-on-demand</a:t>
            </a:r>
            <a:r>
              <a:rPr lang="en-US" sz="4400" dirty="0">
                <a:latin typeface="Cisco Sans" panose="020B0503020201020303" pitchFamily="34" charset="0"/>
              </a:rPr>
              <a:t>.</a:t>
            </a:r>
            <a:br>
              <a:rPr lang="en-US" sz="4400" dirty="0">
                <a:latin typeface="Cisco Sans" panose="020B0503020201020303" pitchFamily="34" charset="0"/>
              </a:rPr>
            </a:br>
            <a:br>
              <a:rPr lang="en-US" dirty="0">
                <a:latin typeface="Cisco Sans" panose="020B0503020201020303" pitchFamily="34" charset="0"/>
              </a:rPr>
            </a:br>
            <a:endParaRPr lang="en-US" dirty="0"/>
          </a:p>
        </p:txBody>
      </p:sp>
      <p:sp>
        <p:nvSpPr>
          <p:cNvPr id="3" name="Text Placeholder 2">
            <a:extLst>
              <a:ext uri="{FF2B5EF4-FFF2-40B4-BE49-F238E27FC236}">
                <a16:creationId xmlns:a16="http://schemas.microsoft.com/office/drawing/2014/main" id="{F957F662-E215-E243-052F-D83259B613C9}"/>
              </a:ext>
            </a:extLst>
          </p:cNvPr>
          <p:cNvSpPr>
            <a:spLocks noGrp="1"/>
          </p:cNvSpPr>
          <p:nvPr>
            <p:ph type="body" sz="quarter" idx="13"/>
          </p:nvPr>
        </p:nvSpPr>
        <p:spPr>
          <a:xfrm>
            <a:off x="992267" y="2935112"/>
            <a:ext cx="10135436" cy="2968978"/>
          </a:xfrm>
        </p:spPr>
        <p:txBody>
          <a:bodyPr>
            <a:normAutofit lnSpcReduction="10000"/>
          </a:bodyPr>
          <a:lstStyle/>
          <a:p>
            <a:r>
              <a:rPr lang="en-US" dirty="0"/>
              <a:t>REST's optional code-on-demand feature allows servers to extend the functionality of a client by transferring executable code, such as Java applets or JavaScript. This can be useful for supporting a part of the application that changes frequently or dynamically, without the need for redeploying the client. It's the least used constraint of REST because it relies on the client being able to execute the code safely and can complicate the client application. However, when used appropriately, it can greatly enhance the flexibility and power of the client-server interaction.</a:t>
            </a:r>
          </a:p>
        </p:txBody>
      </p:sp>
    </p:spTree>
    <p:extLst>
      <p:ext uri="{BB962C8B-B14F-4D97-AF65-F5344CB8AC3E}">
        <p14:creationId xmlns:p14="http://schemas.microsoft.com/office/powerpoint/2010/main" val="2836961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a:xfrm>
            <a:off x="1030287" y="0"/>
            <a:ext cx="10131425" cy="1456267"/>
          </a:xfrm>
        </p:spPr>
        <p:txBody>
          <a:bodyPr/>
          <a:lstStyle/>
          <a:p>
            <a:pPr algn="ctr"/>
            <a:r>
              <a:rPr lang="en-US" cap="none" dirty="0">
                <a:latin typeface="Cisco Sans" panose="020B0503020201020303" pitchFamily="34" charset="0"/>
              </a:rPr>
              <a:t>REST Data Formats</a:t>
            </a:r>
          </a:p>
        </p:txBody>
      </p:sp>
      <p:sp>
        <p:nvSpPr>
          <p:cNvPr id="4" name="TextBox 3">
            <a:extLst>
              <a:ext uri="{FF2B5EF4-FFF2-40B4-BE49-F238E27FC236}">
                <a16:creationId xmlns:a16="http://schemas.microsoft.com/office/drawing/2014/main" id="{98BA27D1-8097-77C3-F622-8EB58F0D88AD}"/>
              </a:ext>
            </a:extLst>
          </p:cNvPr>
          <p:cNvSpPr txBox="1"/>
          <p:nvPr/>
        </p:nvSpPr>
        <p:spPr>
          <a:xfrm>
            <a:off x="685801" y="1569156"/>
            <a:ext cx="10385777" cy="4154984"/>
          </a:xfrm>
          <a:prstGeom prst="rect">
            <a:avLst/>
          </a:prstGeom>
          <a:noFill/>
        </p:spPr>
        <p:txBody>
          <a:bodyPr wrap="square">
            <a:spAutoFit/>
          </a:bodyPr>
          <a:lstStyle/>
          <a:p>
            <a:r>
              <a:rPr lang="en-US" sz="2400" dirty="0">
                <a:latin typeface="Cisco Sans" panose="020B0503020201020303" pitchFamily="34" charset="0"/>
              </a:rPr>
              <a:t>When sending a request, data formats are also called </a:t>
            </a:r>
            <a:r>
              <a:rPr lang="en-US" sz="2400" dirty="0">
                <a:solidFill>
                  <a:schemeClr val="accent1">
                    <a:lumMod val="40000"/>
                    <a:lumOff val="60000"/>
                  </a:schemeClr>
                </a:solidFill>
                <a:latin typeface="Cisco Sans" panose="020B0503020201020303" pitchFamily="34" charset="0"/>
              </a:rPr>
              <a:t>payloads</a:t>
            </a:r>
            <a:r>
              <a:rPr lang="en-US" sz="2400" dirty="0">
                <a:latin typeface="Cisco Sans" panose="020B0503020201020303" pitchFamily="34" charset="0"/>
              </a:rPr>
              <a:t>. Refer to the REST API Documentation for your product to learn if it supports JSON and XML as data formats.</a:t>
            </a:r>
          </a:p>
          <a:p>
            <a:endParaRPr lang="en-US" sz="2400" dirty="0">
              <a:latin typeface="Cisco Sans" panose="020B0503020201020303" pitchFamily="34" charset="0"/>
            </a:endParaRPr>
          </a:p>
          <a:p>
            <a:r>
              <a:rPr lang="en-US" sz="2400" dirty="0">
                <a:solidFill>
                  <a:schemeClr val="accent1">
                    <a:lumMod val="40000"/>
                    <a:lumOff val="60000"/>
                  </a:schemeClr>
                </a:solidFill>
                <a:latin typeface="Cisco Sans" panose="020B0503020201020303" pitchFamily="34" charset="0"/>
              </a:rPr>
              <a:t>JSON</a:t>
            </a:r>
            <a:r>
              <a:rPr lang="en-US" sz="2400" dirty="0">
                <a:latin typeface="Cisco Sans" panose="020B0503020201020303" pitchFamily="34" charset="0"/>
              </a:rPr>
              <a:t> stands for JavaScript Object Notation. It's a lightweight text-based open standard designed for human-readable data interchange. You can read more about it at http://</a:t>
            </a:r>
            <a:r>
              <a:rPr lang="en-US" sz="2400" dirty="0" err="1">
                <a:latin typeface="Cisco Sans" panose="020B0503020201020303" pitchFamily="34" charset="0"/>
              </a:rPr>
              <a:t>www.json.org</a:t>
            </a:r>
            <a:r>
              <a:rPr lang="en-US" sz="2400" dirty="0">
                <a:latin typeface="Cisco Sans" panose="020B0503020201020303" pitchFamily="34" charset="0"/>
              </a:rPr>
              <a:t>/. Many REST APIs work with JSON.</a:t>
            </a:r>
          </a:p>
          <a:p>
            <a:endParaRPr lang="en-US" sz="2400" dirty="0">
              <a:latin typeface="Cisco Sans" panose="020B0503020201020303" pitchFamily="34" charset="0"/>
            </a:endParaRPr>
          </a:p>
          <a:p>
            <a:r>
              <a:rPr lang="en-US" sz="2400" dirty="0">
                <a:solidFill>
                  <a:schemeClr val="accent1">
                    <a:lumMod val="40000"/>
                    <a:lumOff val="60000"/>
                  </a:schemeClr>
                </a:solidFill>
                <a:latin typeface="Cisco Sans" panose="020B0503020201020303" pitchFamily="34" charset="0"/>
              </a:rPr>
              <a:t>XML</a:t>
            </a:r>
            <a:r>
              <a:rPr lang="en-US" sz="2400" dirty="0">
                <a:latin typeface="Cisco Sans" panose="020B0503020201020303" pitchFamily="34" charset="0"/>
              </a:rPr>
              <a:t> stands for </a:t>
            </a:r>
            <a:r>
              <a:rPr lang="en-US" sz="2400" dirty="0" err="1">
                <a:latin typeface="Cisco Sans" panose="020B0503020201020303" pitchFamily="34" charset="0"/>
              </a:rPr>
              <a:t>eXtensible</a:t>
            </a:r>
            <a:r>
              <a:rPr lang="en-US" sz="2400" dirty="0">
                <a:latin typeface="Cisco Sans" panose="020B0503020201020303" pitchFamily="34" charset="0"/>
              </a:rPr>
              <a:t> Markup Language. It is a language designed to store and transport data.</a:t>
            </a:r>
          </a:p>
        </p:txBody>
      </p:sp>
    </p:spTree>
    <p:extLst>
      <p:ext uri="{BB962C8B-B14F-4D97-AF65-F5344CB8AC3E}">
        <p14:creationId xmlns:p14="http://schemas.microsoft.com/office/powerpoint/2010/main" val="3253304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2B42D-97A1-DD68-BB84-922809072E3D}"/>
              </a:ext>
            </a:extLst>
          </p:cNvPr>
          <p:cNvSpPr>
            <a:spLocks noGrp="1"/>
          </p:cNvSpPr>
          <p:nvPr>
            <p:ph type="title"/>
          </p:nvPr>
        </p:nvSpPr>
        <p:spPr>
          <a:xfrm>
            <a:off x="685800" y="84082"/>
            <a:ext cx="10131425" cy="1456267"/>
          </a:xfrm>
        </p:spPr>
        <p:txBody>
          <a:bodyPr>
            <a:normAutofit/>
          </a:bodyPr>
          <a:lstStyle/>
          <a:p>
            <a:pPr algn="ctr"/>
            <a:r>
              <a:rPr lang="en-US" sz="6000" cap="none" dirty="0">
                <a:latin typeface="Cisco Sans" panose="020B0503020201020303" pitchFamily="34" charset="0"/>
              </a:rPr>
              <a:t>Agenda</a:t>
            </a:r>
          </a:p>
        </p:txBody>
      </p:sp>
      <p:sp>
        <p:nvSpPr>
          <p:cNvPr id="3" name="Content Placeholder 2">
            <a:extLst>
              <a:ext uri="{FF2B5EF4-FFF2-40B4-BE49-F238E27FC236}">
                <a16:creationId xmlns:a16="http://schemas.microsoft.com/office/drawing/2014/main" id="{A42E5E1F-3887-E842-4B67-E5C7715B8384}"/>
              </a:ext>
            </a:extLst>
          </p:cNvPr>
          <p:cNvSpPr>
            <a:spLocks noGrp="1"/>
          </p:cNvSpPr>
          <p:nvPr>
            <p:ph idx="1"/>
          </p:nvPr>
        </p:nvSpPr>
        <p:spPr>
          <a:xfrm>
            <a:off x="685801" y="1271753"/>
            <a:ext cx="10131425" cy="4845268"/>
          </a:xfrm>
        </p:spPr>
        <p:txBody>
          <a:bodyPr>
            <a:normAutofit/>
          </a:bodyPr>
          <a:lstStyle/>
          <a:p>
            <a:r>
              <a:rPr lang="en-US" dirty="0">
                <a:latin typeface="Cisco Sans" panose="020B0503020201020303" pitchFamily="34" charset="0"/>
              </a:rPr>
              <a:t>API Basics</a:t>
            </a:r>
          </a:p>
          <a:p>
            <a:r>
              <a:rPr lang="en-US" dirty="0">
                <a:latin typeface="Cisco Sans" panose="020B0503020201020303" pitchFamily="34" charset="0"/>
              </a:rPr>
              <a:t>REST Explained</a:t>
            </a:r>
          </a:p>
          <a:p>
            <a:r>
              <a:rPr lang="en-US" dirty="0">
                <a:latin typeface="Cisco Sans" panose="020B0503020201020303" pitchFamily="34" charset="0"/>
              </a:rPr>
              <a:t>API Basics</a:t>
            </a:r>
          </a:p>
          <a:p>
            <a:r>
              <a:rPr lang="en-US" dirty="0">
                <a:latin typeface="Cisco Sans" panose="020B0503020201020303" pitchFamily="34" charset="0"/>
              </a:rPr>
              <a:t>Principles</a:t>
            </a:r>
          </a:p>
          <a:p>
            <a:r>
              <a:rPr lang="en-US" dirty="0">
                <a:latin typeface="Cisco Sans" panose="020B0503020201020303" pitchFamily="34" charset="0"/>
              </a:rPr>
              <a:t>HTTP Methods</a:t>
            </a:r>
          </a:p>
          <a:p>
            <a:r>
              <a:rPr lang="en-US" dirty="0">
                <a:latin typeface="Cisco Sans" panose="020B0503020201020303" pitchFamily="34" charset="0"/>
              </a:rPr>
              <a:t>Designing RESTful APIs</a:t>
            </a:r>
          </a:p>
          <a:p>
            <a:r>
              <a:rPr lang="en-US" dirty="0">
                <a:latin typeface="Cisco Sans" panose="020B0503020201020303" pitchFamily="34" charset="0"/>
              </a:rPr>
              <a:t>Security</a:t>
            </a:r>
          </a:p>
          <a:p>
            <a:r>
              <a:rPr lang="en-US" dirty="0">
                <a:latin typeface="Cisco Sans" panose="020B0503020201020303" pitchFamily="34" charset="0"/>
              </a:rPr>
              <a:t>Best Practices</a:t>
            </a:r>
          </a:p>
          <a:p>
            <a:r>
              <a:rPr lang="en-US" dirty="0">
                <a:latin typeface="Cisco Sans" panose="020B0503020201020303" pitchFamily="34" charset="0"/>
              </a:rPr>
              <a:t>Summary</a:t>
            </a:r>
          </a:p>
          <a:p>
            <a:r>
              <a:rPr lang="en-US" dirty="0">
                <a:latin typeface="Cisco Sans" panose="020B0503020201020303" pitchFamily="34" charset="0"/>
              </a:rPr>
              <a:t>Lab</a:t>
            </a:r>
          </a:p>
          <a:p>
            <a:r>
              <a:rPr lang="en-US" dirty="0">
                <a:latin typeface="Cisco Sans" panose="020B0503020201020303" pitchFamily="34" charset="0"/>
              </a:rPr>
              <a:t>Q&amp;A</a:t>
            </a:r>
          </a:p>
        </p:txBody>
      </p:sp>
    </p:spTree>
    <p:extLst>
      <p:ext uri="{BB962C8B-B14F-4D97-AF65-F5344CB8AC3E}">
        <p14:creationId xmlns:p14="http://schemas.microsoft.com/office/powerpoint/2010/main" val="21811537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a:xfrm>
            <a:off x="1067328" y="0"/>
            <a:ext cx="10131425" cy="1456267"/>
          </a:xfrm>
        </p:spPr>
        <p:txBody>
          <a:bodyPr/>
          <a:lstStyle/>
          <a:p>
            <a:pPr algn="ctr"/>
            <a:r>
              <a:rPr lang="en-US" cap="none" dirty="0">
                <a:latin typeface="Cisco Sans" panose="020B0503020201020303" pitchFamily="34" charset="0"/>
              </a:rPr>
              <a:t>REST Data Formats</a:t>
            </a:r>
          </a:p>
        </p:txBody>
      </p:sp>
      <p:sp>
        <p:nvSpPr>
          <p:cNvPr id="4" name="TextBox 3">
            <a:extLst>
              <a:ext uri="{FF2B5EF4-FFF2-40B4-BE49-F238E27FC236}">
                <a16:creationId xmlns:a16="http://schemas.microsoft.com/office/drawing/2014/main" id="{98BA27D1-8097-77C3-F622-8EB58F0D88AD}"/>
              </a:ext>
            </a:extLst>
          </p:cNvPr>
          <p:cNvSpPr txBox="1"/>
          <p:nvPr/>
        </p:nvSpPr>
        <p:spPr>
          <a:xfrm>
            <a:off x="940153" y="2223911"/>
            <a:ext cx="10385777" cy="3046988"/>
          </a:xfrm>
          <a:prstGeom prst="rect">
            <a:avLst/>
          </a:prstGeom>
          <a:noFill/>
        </p:spPr>
        <p:txBody>
          <a:bodyPr wrap="square">
            <a:spAutoFit/>
          </a:bodyPr>
          <a:lstStyle/>
          <a:p>
            <a:r>
              <a:rPr lang="en-US" sz="2400" dirty="0">
                <a:latin typeface="Cisco Sans" panose="020B0503020201020303" pitchFamily="34" charset="0"/>
              </a:rPr>
              <a:t>{</a:t>
            </a:r>
          </a:p>
          <a:p>
            <a:r>
              <a:rPr lang="en-US" sz="2400" dirty="0">
                <a:latin typeface="Cisco Sans" panose="020B0503020201020303" pitchFamily="34" charset="0"/>
              </a:rPr>
              <a:t>  "user": {</a:t>
            </a:r>
          </a:p>
          <a:p>
            <a:r>
              <a:rPr lang="en-US" sz="2400" dirty="0">
                <a:latin typeface="Cisco Sans" panose="020B0503020201020303" pitchFamily="34" charset="0"/>
              </a:rPr>
              <a:t>    "id": 123,</a:t>
            </a:r>
          </a:p>
          <a:p>
            <a:r>
              <a:rPr lang="en-US" sz="2400" dirty="0">
                <a:latin typeface="Cisco Sans" panose="020B0503020201020303" pitchFamily="34" charset="0"/>
              </a:rPr>
              <a:t>    "</a:t>
            </a:r>
            <a:r>
              <a:rPr lang="en-US" sz="2400" dirty="0" err="1">
                <a:latin typeface="Cisco Sans" panose="020B0503020201020303" pitchFamily="34" charset="0"/>
              </a:rPr>
              <a:t>firstName</a:t>
            </a:r>
            <a:r>
              <a:rPr lang="en-US" sz="2400" dirty="0">
                <a:latin typeface="Cisco Sans" panose="020B0503020201020303" pitchFamily="34" charset="0"/>
              </a:rPr>
              <a:t>": "John",</a:t>
            </a:r>
          </a:p>
          <a:p>
            <a:r>
              <a:rPr lang="en-US" sz="2400" dirty="0">
                <a:latin typeface="Cisco Sans" panose="020B0503020201020303" pitchFamily="34" charset="0"/>
              </a:rPr>
              <a:t>    "</a:t>
            </a:r>
            <a:r>
              <a:rPr lang="en-US" sz="2400" dirty="0" err="1">
                <a:latin typeface="Cisco Sans" panose="020B0503020201020303" pitchFamily="34" charset="0"/>
              </a:rPr>
              <a:t>lastName</a:t>
            </a:r>
            <a:r>
              <a:rPr lang="en-US" sz="2400" dirty="0">
                <a:latin typeface="Cisco Sans" panose="020B0503020201020303" pitchFamily="34" charset="0"/>
              </a:rPr>
              <a:t>": "Doe",</a:t>
            </a:r>
          </a:p>
          <a:p>
            <a:r>
              <a:rPr lang="en-US" sz="2400" dirty="0">
                <a:latin typeface="Cisco Sans" panose="020B0503020201020303" pitchFamily="34" charset="0"/>
              </a:rPr>
              <a:t>    "email": "</a:t>
            </a:r>
            <a:r>
              <a:rPr lang="en-US" sz="2400" dirty="0" err="1">
                <a:latin typeface="Cisco Sans" panose="020B0503020201020303" pitchFamily="34" charset="0"/>
              </a:rPr>
              <a:t>john.doe@example.com</a:t>
            </a:r>
            <a:r>
              <a:rPr lang="en-US" sz="2400" dirty="0">
                <a:latin typeface="Cisco Sans" panose="020B0503020201020303" pitchFamily="34" charset="0"/>
              </a:rPr>
              <a:t>"</a:t>
            </a:r>
          </a:p>
          <a:p>
            <a:r>
              <a:rPr lang="en-US" sz="2400" dirty="0">
                <a:latin typeface="Cisco Sans" panose="020B0503020201020303" pitchFamily="34" charset="0"/>
              </a:rPr>
              <a:t>  }</a:t>
            </a:r>
          </a:p>
          <a:p>
            <a:r>
              <a:rPr lang="en-US" sz="2400" dirty="0">
                <a:latin typeface="Cisco Sans" panose="020B0503020201020303" pitchFamily="34" charset="0"/>
              </a:rPr>
              <a:t>}</a:t>
            </a:r>
          </a:p>
        </p:txBody>
      </p:sp>
    </p:spTree>
    <p:extLst>
      <p:ext uri="{BB962C8B-B14F-4D97-AF65-F5344CB8AC3E}">
        <p14:creationId xmlns:p14="http://schemas.microsoft.com/office/powerpoint/2010/main" val="28753007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a:xfrm>
            <a:off x="1067328" y="0"/>
            <a:ext cx="10131425" cy="1456267"/>
          </a:xfrm>
        </p:spPr>
        <p:txBody>
          <a:bodyPr/>
          <a:lstStyle/>
          <a:p>
            <a:pPr algn="ctr"/>
            <a:r>
              <a:rPr lang="en-US" cap="none" dirty="0">
                <a:latin typeface="Cisco Sans" panose="020B0503020201020303" pitchFamily="34" charset="0"/>
              </a:rPr>
              <a:t>REST Data Formats</a:t>
            </a:r>
          </a:p>
        </p:txBody>
      </p:sp>
      <p:sp>
        <p:nvSpPr>
          <p:cNvPr id="4" name="TextBox 3">
            <a:extLst>
              <a:ext uri="{FF2B5EF4-FFF2-40B4-BE49-F238E27FC236}">
                <a16:creationId xmlns:a16="http://schemas.microsoft.com/office/drawing/2014/main" id="{98BA27D1-8097-77C3-F622-8EB58F0D88AD}"/>
              </a:ext>
            </a:extLst>
          </p:cNvPr>
          <p:cNvSpPr txBox="1"/>
          <p:nvPr/>
        </p:nvSpPr>
        <p:spPr>
          <a:xfrm>
            <a:off x="940153" y="2223911"/>
            <a:ext cx="10385777" cy="2308324"/>
          </a:xfrm>
          <a:prstGeom prst="rect">
            <a:avLst/>
          </a:prstGeom>
          <a:noFill/>
        </p:spPr>
        <p:txBody>
          <a:bodyPr wrap="square">
            <a:spAutoFit/>
          </a:bodyPr>
          <a:lstStyle/>
          <a:p>
            <a:r>
              <a:rPr lang="en-US" sz="2400" dirty="0">
                <a:latin typeface="Cisco Sans" panose="020B0503020201020303" pitchFamily="34" charset="0"/>
              </a:rPr>
              <a:t>&lt;user&gt;</a:t>
            </a:r>
          </a:p>
          <a:p>
            <a:r>
              <a:rPr lang="en-US" sz="2400" dirty="0">
                <a:latin typeface="Cisco Sans" panose="020B0503020201020303" pitchFamily="34" charset="0"/>
              </a:rPr>
              <a:t>  &lt;id&gt;123&lt;/id&gt;</a:t>
            </a:r>
          </a:p>
          <a:p>
            <a:r>
              <a:rPr lang="en-US" sz="2400" dirty="0">
                <a:latin typeface="Cisco Sans" panose="020B0503020201020303" pitchFamily="34" charset="0"/>
              </a:rPr>
              <a:t>  &lt;</a:t>
            </a:r>
            <a:r>
              <a:rPr lang="en-US" sz="2400" dirty="0" err="1">
                <a:latin typeface="Cisco Sans" panose="020B0503020201020303" pitchFamily="34" charset="0"/>
              </a:rPr>
              <a:t>firstName</a:t>
            </a:r>
            <a:r>
              <a:rPr lang="en-US" sz="2400" dirty="0">
                <a:latin typeface="Cisco Sans" panose="020B0503020201020303" pitchFamily="34" charset="0"/>
              </a:rPr>
              <a:t>&gt;John&lt;/</a:t>
            </a:r>
            <a:r>
              <a:rPr lang="en-US" sz="2400" dirty="0" err="1">
                <a:latin typeface="Cisco Sans" panose="020B0503020201020303" pitchFamily="34" charset="0"/>
              </a:rPr>
              <a:t>firstName</a:t>
            </a:r>
            <a:r>
              <a:rPr lang="en-US" sz="2400" dirty="0">
                <a:latin typeface="Cisco Sans" panose="020B0503020201020303" pitchFamily="34" charset="0"/>
              </a:rPr>
              <a:t>&gt;</a:t>
            </a:r>
          </a:p>
          <a:p>
            <a:r>
              <a:rPr lang="en-US" sz="2400" dirty="0">
                <a:latin typeface="Cisco Sans" panose="020B0503020201020303" pitchFamily="34" charset="0"/>
              </a:rPr>
              <a:t>  &lt;</a:t>
            </a:r>
            <a:r>
              <a:rPr lang="en-US" sz="2400" dirty="0" err="1">
                <a:latin typeface="Cisco Sans" panose="020B0503020201020303" pitchFamily="34" charset="0"/>
              </a:rPr>
              <a:t>lastName</a:t>
            </a:r>
            <a:r>
              <a:rPr lang="en-US" sz="2400" dirty="0">
                <a:latin typeface="Cisco Sans" panose="020B0503020201020303" pitchFamily="34" charset="0"/>
              </a:rPr>
              <a:t>&gt;Doe&lt;/</a:t>
            </a:r>
            <a:r>
              <a:rPr lang="en-US" sz="2400" dirty="0" err="1">
                <a:latin typeface="Cisco Sans" panose="020B0503020201020303" pitchFamily="34" charset="0"/>
              </a:rPr>
              <a:t>lastName</a:t>
            </a:r>
            <a:r>
              <a:rPr lang="en-US" sz="2400" dirty="0">
                <a:latin typeface="Cisco Sans" panose="020B0503020201020303" pitchFamily="34" charset="0"/>
              </a:rPr>
              <a:t>&gt;</a:t>
            </a:r>
          </a:p>
          <a:p>
            <a:r>
              <a:rPr lang="en-US" sz="2400" dirty="0">
                <a:latin typeface="Cisco Sans" panose="020B0503020201020303" pitchFamily="34" charset="0"/>
              </a:rPr>
              <a:t>  &lt;email&gt;</a:t>
            </a:r>
            <a:r>
              <a:rPr lang="en-US" sz="2400" dirty="0" err="1">
                <a:latin typeface="Cisco Sans" panose="020B0503020201020303" pitchFamily="34" charset="0"/>
              </a:rPr>
              <a:t>john.doe@example.com</a:t>
            </a:r>
            <a:r>
              <a:rPr lang="en-US" sz="2400" dirty="0">
                <a:latin typeface="Cisco Sans" panose="020B0503020201020303" pitchFamily="34" charset="0"/>
              </a:rPr>
              <a:t>&lt;/email&gt;</a:t>
            </a:r>
          </a:p>
          <a:p>
            <a:r>
              <a:rPr lang="en-US" sz="2400" dirty="0">
                <a:latin typeface="Cisco Sans" panose="020B0503020201020303" pitchFamily="34" charset="0"/>
              </a:rPr>
              <a:t>&lt;/user&gt;</a:t>
            </a:r>
          </a:p>
        </p:txBody>
      </p:sp>
    </p:spTree>
    <p:extLst>
      <p:ext uri="{BB962C8B-B14F-4D97-AF65-F5344CB8AC3E}">
        <p14:creationId xmlns:p14="http://schemas.microsoft.com/office/powerpoint/2010/main" val="8693034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a:xfrm>
            <a:off x="1030287" y="0"/>
            <a:ext cx="10131425" cy="1456267"/>
          </a:xfrm>
        </p:spPr>
        <p:txBody>
          <a:bodyPr/>
          <a:lstStyle/>
          <a:p>
            <a:pPr algn="ctr"/>
            <a:r>
              <a:rPr lang="en-US" cap="none" dirty="0">
                <a:latin typeface="Cisco Sans" panose="020B0503020201020303" pitchFamily="34" charset="0"/>
              </a:rPr>
              <a:t>REST Data Formats</a:t>
            </a:r>
          </a:p>
        </p:txBody>
      </p:sp>
      <p:sp>
        <p:nvSpPr>
          <p:cNvPr id="4" name="TextBox 3">
            <a:extLst>
              <a:ext uri="{FF2B5EF4-FFF2-40B4-BE49-F238E27FC236}">
                <a16:creationId xmlns:a16="http://schemas.microsoft.com/office/drawing/2014/main" id="{98BA27D1-8097-77C3-F622-8EB58F0D88AD}"/>
              </a:ext>
            </a:extLst>
          </p:cNvPr>
          <p:cNvSpPr txBox="1"/>
          <p:nvPr/>
        </p:nvSpPr>
        <p:spPr>
          <a:xfrm>
            <a:off x="685801" y="1569156"/>
            <a:ext cx="10385777" cy="4154984"/>
          </a:xfrm>
          <a:prstGeom prst="rect">
            <a:avLst/>
          </a:prstGeom>
          <a:noFill/>
        </p:spPr>
        <p:txBody>
          <a:bodyPr wrap="square">
            <a:spAutoFit/>
          </a:bodyPr>
          <a:lstStyle/>
          <a:p>
            <a:r>
              <a:rPr lang="en-US" sz="2400" dirty="0">
                <a:latin typeface="Cisco Sans" panose="020B0503020201020303" pitchFamily="34" charset="0"/>
              </a:rPr>
              <a:t>When sending a request, data formats are also called </a:t>
            </a:r>
            <a:r>
              <a:rPr lang="en-US" sz="2400" dirty="0">
                <a:solidFill>
                  <a:schemeClr val="accent1">
                    <a:lumMod val="40000"/>
                    <a:lumOff val="60000"/>
                  </a:schemeClr>
                </a:solidFill>
                <a:latin typeface="Cisco Sans" panose="020B0503020201020303" pitchFamily="34" charset="0"/>
              </a:rPr>
              <a:t>payloads</a:t>
            </a:r>
            <a:r>
              <a:rPr lang="en-US" sz="2400" dirty="0">
                <a:latin typeface="Cisco Sans" panose="020B0503020201020303" pitchFamily="34" charset="0"/>
              </a:rPr>
              <a:t>. Refer to the REST API Documentation for your product to learn if it supports JSON and/or XML as data formats.</a:t>
            </a:r>
          </a:p>
          <a:p>
            <a:endParaRPr lang="en-US" sz="2400" dirty="0">
              <a:latin typeface="Cisco Sans" panose="020B0503020201020303" pitchFamily="34" charset="0"/>
            </a:endParaRPr>
          </a:p>
          <a:p>
            <a:r>
              <a:rPr lang="en-US" sz="2400" dirty="0">
                <a:solidFill>
                  <a:schemeClr val="accent1">
                    <a:lumMod val="40000"/>
                    <a:lumOff val="60000"/>
                  </a:schemeClr>
                </a:solidFill>
                <a:latin typeface="Cisco Sans" panose="020B0503020201020303" pitchFamily="34" charset="0"/>
              </a:rPr>
              <a:t>JSON</a:t>
            </a:r>
            <a:r>
              <a:rPr lang="en-US" sz="2400" dirty="0">
                <a:latin typeface="Cisco Sans" panose="020B0503020201020303" pitchFamily="34" charset="0"/>
              </a:rPr>
              <a:t> stands for JavaScript Object Notation. It's a lightweight text-based open standard designed for human-readable data interchange. You can read more about it at http://</a:t>
            </a:r>
            <a:r>
              <a:rPr lang="en-US" sz="2400" dirty="0" err="1">
                <a:latin typeface="Cisco Sans" panose="020B0503020201020303" pitchFamily="34" charset="0"/>
              </a:rPr>
              <a:t>www.json.org</a:t>
            </a:r>
            <a:r>
              <a:rPr lang="en-US" sz="2400" dirty="0">
                <a:latin typeface="Cisco Sans" panose="020B0503020201020303" pitchFamily="34" charset="0"/>
              </a:rPr>
              <a:t>/. Many REST APIs work with JSON.</a:t>
            </a:r>
          </a:p>
          <a:p>
            <a:endParaRPr lang="en-US" sz="2400" dirty="0">
              <a:latin typeface="Cisco Sans" panose="020B0503020201020303" pitchFamily="34" charset="0"/>
            </a:endParaRPr>
          </a:p>
          <a:p>
            <a:r>
              <a:rPr lang="en-US" sz="2400" dirty="0">
                <a:solidFill>
                  <a:schemeClr val="accent1">
                    <a:lumMod val="40000"/>
                    <a:lumOff val="60000"/>
                  </a:schemeClr>
                </a:solidFill>
                <a:latin typeface="Cisco Sans" panose="020B0503020201020303" pitchFamily="34" charset="0"/>
              </a:rPr>
              <a:t>XML</a:t>
            </a:r>
            <a:r>
              <a:rPr lang="en-US" sz="2400" dirty="0">
                <a:latin typeface="Cisco Sans" panose="020B0503020201020303" pitchFamily="34" charset="0"/>
              </a:rPr>
              <a:t> stands for </a:t>
            </a:r>
            <a:r>
              <a:rPr lang="en-US" sz="2400" dirty="0" err="1">
                <a:latin typeface="Cisco Sans" panose="020B0503020201020303" pitchFamily="34" charset="0"/>
              </a:rPr>
              <a:t>eXtensible</a:t>
            </a:r>
            <a:r>
              <a:rPr lang="en-US" sz="2400" dirty="0">
                <a:latin typeface="Cisco Sans" panose="020B0503020201020303" pitchFamily="34" charset="0"/>
              </a:rPr>
              <a:t> Markup Language. It is a language designed to store and transport data.</a:t>
            </a:r>
          </a:p>
        </p:txBody>
      </p:sp>
    </p:spTree>
    <p:extLst>
      <p:ext uri="{BB962C8B-B14F-4D97-AF65-F5344CB8AC3E}">
        <p14:creationId xmlns:p14="http://schemas.microsoft.com/office/powerpoint/2010/main" val="15966939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a:xfrm>
            <a:off x="1030287" y="0"/>
            <a:ext cx="10131425" cy="1456267"/>
          </a:xfrm>
        </p:spPr>
        <p:txBody>
          <a:bodyPr/>
          <a:lstStyle/>
          <a:p>
            <a:pPr algn="ctr"/>
            <a:r>
              <a:rPr lang="en-US" cap="none" dirty="0">
                <a:latin typeface="Cisco Sans" panose="020B0503020201020303" pitchFamily="34" charset="0"/>
              </a:rPr>
              <a:t>HTTP Methods</a:t>
            </a:r>
          </a:p>
        </p:txBody>
      </p:sp>
      <p:sp>
        <p:nvSpPr>
          <p:cNvPr id="4" name="TextBox 3">
            <a:extLst>
              <a:ext uri="{FF2B5EF4-FFF2-40B4-BE49-F238E27FC236}">
                <a16:creationId xmlns:a16="http://schemas.microsoft.com/office/drawing/2014/main" id="{98BA27D1-8097-77C3-F622-8EB58F0D88AD}"/>
              </a:ext>
            </a:extLst>
          </p:cNvPr>
          <p:cNvSpPr txBox="1"/>
          <p:nvPr/>
        </p:nvSpPr>
        <p:spPr>
          <a:xfrm>
            <a:off x="1030287" y="1580445"/>
            <a:ext cx="10385777" cy="1200329"/>
          </a:xfrm>
          <a:prstGeom prst="rect">
            <a:avLst/>
          </a:prstGeom>
          <a:noFill/>
        </p:spPr>
        <p:txBody>
          <a:bodyPr wrap="square">
            <a:spAutoFit/>
          </a:bodyPr>
          <a:lstStyle/>
          <a:p>
            <a:r>
              <a:rPr lang="en-US" sz="2400" dirty="0">
                <a:latin typeface="Cisco Sans" panose="020B0503020201020303" pitchFamily="34" charset="0"/>
              </a:rPr>
              <a:t>For each data format, the data may be contained in the body of the request. </a:t>
            </a:r>
            <a:r>
              <a:rPr lang="en-US" sz="2400" dirty="0">
                <a:solidFill>
                  <a:schemeClr val="accent1">
                    <a:lumMod val="40000"/>
                    <a:lumOff val="60000"/>
                  </a:schemeClr>
                </a:solidFill>
                <a:latin typeface="Cisco Sans" panose="020B0503020201020303" pitchFamily="34" charset="0"/>
              </a:rPr>
              <a:t>POST</a:t>
            </a:r>
            <a:r>
              <a:rPr lang="en-US" sz="2400" dirty="0">
                <a:latin typeface="Cisco Sans" panose="020B0503020201020303" pitchFamily="34" charset="0"/>
              </a:rPr>
              <a:t>, </a:t>
            </a:r>
            <a:r>
              <a:rPr lang="en-US" sz="2400" dirty="0">
                <a:solidFill>
                  <a:schemeClr val="accent1">
                    <a:lumMod val="40000"/>
                    <a:lumOff val="60000"/>
                  </a:schemeClr>
                </a:solidFill>
                <a:latin typeface="Cisco Sans" panose="020B0503020201020303" pitchFamily="34" charset="0"/>
              </a:rPr>
              <a:t>PUT</a:t>
            </a:r>
            <a:r>
              <a:rPr lang="en-US" sz="2400" dirty="0">
                <a:latin typeface="Cisco Sans" panose="020B0503020201020303" pitchFamily="34" charset="0"/>
              </a:rPr>
              <a:t>, and </a:t>
            </a:r>
            <a:r>
              <a:rPr lang="en-US" sz="2400" dirty="0">
                <a:solidFill>
                  <a:schemeClr val="accent1">
                    <a:lumMod val="40000"/>
                    <a:lumOff val="60000"/>
                  </a:schemeClr>
                </a:solidFill>
                <a:latin typeface="Cisco Sans" panose="020B0503020201020303" pitchFamily="34" charset="0"/>
              </a:rPr>
              <a:t>PATCH</a:t>
            </a:r>
            <a:r>
              <a:rPr lang="en-US" sz="2400" dirty="0">
                <a:latin typeface="Cisco Sans" panose="020B0503020201020303" pitchFamily="34" charset="0"/>
              </a:rPr>
              <a:t> requests typically include data requirements or optional parameters as part of the request.</a:t>
            </a:r>
          </a:p>
        </p:txBody>
      </p:sp>
      <p:graphicFrame>
        <p:nvGraphicFramePr>
          <p:cNvPr id="3" name="Table 2">
            <a:extLst>
              <a:ext uri="{FF2B5EF4-FFF2-40B4-BE49-F238E27FC236}">
                <a16:creationId xmlns:a16="http://schemas.microsoft.com/office/drawing/2014/main" id="{9610405E-5F91-092E-9CA9-31DEEAC2FD0F}"/>
              </a:ext>
            </a:extLst>
          </p:cNvPr>
          <p:cNvGraphicFramePr>
            <a:graphicFrameLocks noGrp="1"/>
          </p:cNvGraphicFramePr>
          <p:nvPr>
            <p:extLst>
              <p:ext uri="{D42A27DB-BD31-4B8C-83A1-F6EECF244321}">
                <p14:modId xmlns:p14="http://schemas.microsoft.com/office/powerpoint/2010/main" val="864858759"/>
              </p:ext>
            </p:extLst>
          </p:nvPr>
        </p:nvGraphicFramePr>
        <p:xfrm>
          <a:off x="2805464" y="3285933"/>
          <a:ext cx="6219826" cy="2331720"/>
        </p:xfrm>
        <a:graphic>
          <a:graphicData uri="http://schemas.openxmlformats.org/drawingml/2006/table">
            <a:tbl>
              <a:tblPr/>
              <a:tblGrid>
                <a:gridCol w="3109913">
                  <a:extLst>
                    <a:ext uri="{9D8B030D-6E8A-4147-A177-3AD203B41FA5}">
                      <a16:colId xmlns:a16="http://schemas.microsoft.com/office/drawing/2014/main" val="946742492"/>
                    </a:ext>
                  </a:extLst>
                </a:gridCol>
                <a:gridCol w="3109913">
                  <a:extLst>
                    <a:ext uri="{9D8B030D-6E8A-4147-A177-3AD203B41FA5}">
                      <a16:colId xmlns:a16="http://schemas.microsoft.com/office/drawing/2014/main" val="226301956"/>
                    </a:ext>
                  </a:extLst>
                </a:gridCol>
              </a:tblGrid>
              <a:tr h="0">
                <a:tc>
                  <a:txBody>
                    <a:bodyPr/>
                    <a:lstStyle/>
                    <a:p>
                      <a:pPr algn="ctr"/>
                      <a:r>
                        <a:rPr lang="en-US" b="0" dirty="0">
                          <a:solidFill>
                            <a:schemeClr val="accent1">
                              <a:lumMod val="50000"/>
                            </a:schemeClr>
                          </a:solidFill>
                          <a:effectLst/>
                        </a:rPr>
                        <a:t>HTTP Verb</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pPr algn="ctr"/>
                      <a:r>
                        <a:rPr lang="en-US" b="0" dirty="0">
                          <a:solidFill>
                            <a:schemeClr val="accent1">
                              <a:lumMod val="50000"/>
                            </a:schemeClr>
                          </a:solidFill>
                          <a:effectLst/>
                        </a:rPr>
                        <a:t>Typical Action (CRUD)</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4185984750"/>
                  </a:ext>
                </a:extLst>
              </a:tr>
              <a:tr h="0">
                <a:tc>
                  <a:txBody>
                    <a:bodyPr/>
                    <a:lstStyle/>
                    <a:p>
                      <a:r>
                        <a:rPr lang="en-US" dirty="0">
                          <a:solidFill>
                            <a:schemeClr val="accent1">
                              <a:lumMod val="50000"/>
                            </a:schemeClr>
                          </a:solidFill>
                          <a:effectLst/>
                        </a:rPr>
                        <a:t>POST</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r>
                        <a:rPr lang="en-US">
                          <a:solidFill>
                            <a:schemeClr val="accent1">
                              <a:lumMod val="50000"/>
                            </a:schemeClr>
                          </a:solidFill>
                          <a:effectLst/>
                        </a:rPr>
                        <a:t>Create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4201788097"/>
                  </a:ext>
                </a:extLst>
              </a:tr>
              <a:tr h="0">
                <a:tc>
                  <a:txBody>
                    <a:bodyPr/>
                    <a:lstStyle/>
                    <a:p>
                      <a:r>
                        <a:rPr lang="en-US" dirty="0">
                          <a:solidFill>
                            <a:schemeClr val="accent1">
                              <a:lumMod val="50000"/>
                            </a:schemeClr>
                          </a:solidFill>
                          <a:effectLst/>
                        </a:rPr>
                        <a:t>GET</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tc>
                  <a:txBody>
                    <a:bodyPr/>
                    <a:lstStyle/>
                    <a:p>
                      <a:r>
                        <a:rPr lang="en-US" dirty="0">
                          <a:solidFill>
                            <a:schemeClr val="accent1">
                              <a:lumMod val="50000"/>
                            </a:schemeClr>
                          </a:solidFill>
                          <a:effectLst/>
                        </a:rPr>
                        <a:t>Read</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1923342054"/>
                  </a:ext>
                </a:extLst>
              </a:tr>
              <a:tr h="0">
                <a:tc>
                  <a:txBody>
                    <a:bodyPr/>
                    <a:lstStyle/>
                    <a:p>
                      <a:r>
                        <a:rPr lang="en-US">
                          <a:solidFill>
                            <a:schemeClr val="accent1">
                              <a:lumMod val="50000"/>
                            </a:schemeClr>
                          </a:solidFill>
                          <a:effectLst/>
                        </a:rPr>
                        <a:t>PUT</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r>
                        <a:rPr lang="en-US" dirty="0">
                          <a:solidFill>
                            <a:schemeClr val="accent1">
                              <a:lumMod val="50000"/>
                            </a:schemeClr>
                          </a:solidFill>
                          <a:effectLst/>
                        </a:rPr>
                        <a:t>Update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4096921861"/>
                  </a:ext>
                </a:extLst>
              </a:tr>
              <a:tr h="0">
                <a:tc>
                  <a:txBody>
                    <a:bodyPr/>
                    <a:lstStyle/>
                    <a:p>
                      <a:r>
                        <a:rPr lang="en-US">
                          <a:solidFill>
                            <a:schemeClr val="accent1">
                              <a:lumMod val="50000"/>
                            </a:schemeClr>
                          </a:solidFill>
                          <a:effectLst/>
                        </a:rPr>
                        <a:t>PATCH</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tc>
                  <a:txBody>
                    <a:bodyPr/>
                    <a:lstStyle/>
                    <a:p>
                      <a:r>
                        <a:rPr lang="en-US" dirty="0">
                          <a:solidFill>
                            <a:schemeClr val="accent1">
                              <a:lumMod val="50000"/>
                            </a:schemeClr>
                          </a:solidFill>
                          <a:effectLst/>
                        </a:rPr>
                        <a:t>Update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1985003117"/>
                  </a:ext>
                </a:extLst>
              </a:tr>
              <a:tr h="0">
                <a:tc>
                  <a:txBody>
                    <a:bodyPr/>
                    <a:lstStyle/>
                    <a:p>
                      <a:r>
                        <a:rPr lang="en-US">
                          <a:solidFill>
                            <a:schemeClr val="accent1">
                              <a:lumMod val="50000"/>
                            </a:schemeClr>
                          </a:solidFill>
                          <a:effectLst/>
                        </a:rPr>
                        <a:t>DELETE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r>
                        <a:rPr lang="en-US" dirty="0">
                          <a:solidFill>
                            <a:schemeClr val="accent1">
                              <a:lumMod val="50000"/>
                            </a:schemeClr>
                          </a:solidFill>
                          <a:effectLst/>
                        </a:rPr>
                        <a:t>Delete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2708931712"/>
                  </a:ext>
                </a:extLst>
              </a:tr>
            </a:tbl>
          </a:graphicData>
        </a:graphic>
      </p:graphicFrame>
    </p:spTree>
    <p:extLst>
      <p:ext uri="{BB962C8B-B14F-4D97-AF65-F5344CB8AC3E}">
        <p14:creationId xmlns:p14="http://schemas.microsoft.com/office/powerpoint/2010/main" val="35972656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a:xfrm>
            <a:off x="1030287" y="0"/>
            <a:ext cx="10131425" cy="1456267"/>
          </a:xfrm>
        </p:spPr>
        <p:txBody>
          <a:bodyPr/>
          <a:lstStyle/>
          <a:p>
            <a:pPr algn="ctr"/>
            <a:r>
              <a:rPr lang="en-US" cap="none" dirty="0">
                <a:latin typeface="Cisco Sans" panose="020B0503020201020303" pitchFamily="34" charset="0"/>
              </a:rPr>
              <a:t>HTTP Methods</a:t>
            </a:r>
          </a:p>
        </p:txBody>
      </p:sp>
      <p:sp>
        <p:nvSpPr>
          <p:cNvPr id="4" name="TextBox 3">
            <a:extLst>
              <a:ext uri="{FF2B5EF4-FFF2-40B4-BE49-F238E27FC236}">
                <a16:creationId xmlns:a16="http://schemas.microsoft.com/office/drawing/2014/main" id="{98BA27D1-8097-77C3-F622-8EB58F0D88AD}"/>
              </a:ext>
            </a:extLst>
          </p:cNvPr>
          <p:cNvSpPr txBox="1"/>
          <p:nvPr/>
        </p:nvSpPr>
        <p:spPr>
          <a:xfrm>
            <a:off x="1030287" y="1580445"/>
            <a:ext cx="10385777" cy="830997"/>
          </a:xfrm>
          <a:prstGeom prst="rect">
            <a:avLst/>
          </a:prstGeom>
          <a:noFill/>
        </p:spPr>
        <p:txBody>
          <a:bodyPr wrap="square">
            <a:spAutoFit/>
          </a:bodyPr>
          <a:lstStyle/>
          <a:p>
            <a:r>
              <a:rPr lang="en-US" sz="2400" dirty="0">
                <a:latin typeface="Cisco Sans" panose="020B0503020201020303" pitchFamily="34" charset="0"/>
              </a:rPr>
              <a:t>You might be asking yourself, what’s the difference between a </a:t>
            </a:r>
          </a:p>
          <a:p>
            <a:r>
              <a:rPr lang="en-US" sz="2400" dirty="0">
                <a:solidFill>
                  <a:schemeClr val="accent1">
                    <a:lumMod val="40000"/>
                    <a:lumOff val="60000"/>
                  </a:schemeClr>
                </a:solidFill>
                <a:latin typeface="Cisco Sans" panose="020B0503020201020303" pitchFamily="34" charset="0"/>
              </a:rPr>
              <a:t>PUT</a:t>
            </a:r>
            <a:r>
              <a:rPr lang="en-US" sz="2400" dirty="0">
                <a:latin typeface="Cisco Sans" panose="020B0503020201020303" pitchFamily="34" charset="0"/>
              </a:rPr>
              <a:t> and a </a:t>
            </a:r>
            <a:r>
              <a:rPr lang="en-US" sz="2400" dirty="0">
                <a:solidFill>
                  <a:schemeClr val="accent1">
                    <a:lumMod val="40000"/>
                    <a:lumOff val="60000"/>
                  </a:schemeClr>
                </a:solidFill>
                <a:latin typeface="Cisco Sans" panose="020B0503020201020303" pitchFamily="34" charset="0"/>
              </a:rPr>
              <a:t>PATCH</a:t>
            </a:r>
            <a:r>
              <a:rPr lang="en-US" sz="2400" dirty="0">
                <a:latin typeface="Cisco Sans" panose="020B0503020201020303" pitchFamily="34" charset="0"/>
              </a:rPr>
              <a:t>? They both Update….</a:t>
            </a:r>
          </a:p>
        </p:txBody>
      </p:sp>
      <p:graphicFrame>
        <p:nvGraphicFramePr>
          <p:cNvPr id="3" name="Table 2">
            <a:extLst>
              <a:ext uri="{FF2B5EF4-FFF2-40B4-BE49-F238E27FC236}">
                <a16:creationId xmlns:a16="http://schemas.microsoft.com/office/drawing/2014/main" id="{9610405E-5F91-092E-9CA9-31DEEAC2FD0F}"/>
              </a:ext>
            </a:extLst>
          </p:cNvPr>
          <p:cNvGraphicFramePr>
            <a:graphicFrameLocks noGrp="1"/>
          </p:cNvGraphicFramePr>
          <p:nvPr>
            <p:extLst>
              <p:ext uri="{D42A27DB-BD31-4B8C-83A1-F6EECF244321}">
                <p14:modId xmlns:p14="http://schemas.microsoft.com/office/powerpoint/2010/main" val="2809450657"/>
              </p:ext>
            </p:extLst>
          </p:nvPr>
        </p:nvGraphicFramePr>
        <p:xfrm>
          <a:off x="796042" y="2777933"/>
          <a:ext cx="6219826" cy="2331720"/>
        </p:xfrm>
        <a:graphic>
          <a:graphicData uri="http://schemas.openxmlformats.org/drawingml/2006/table">
            <a:tbl>
              <a:tblPr/>
              <a:tblGrid>
                <a:gridCol w="3109913">
                  <a:extLst>
                    <a:ext uri="{9D8B030D-6E8A-4147-A177-3AD203B41FA5}">
                      <a16:colId xmlns:a16="http://schemas.microsoft.com/office/drawing/2014/main" val="946742492"/>
                    </a:ext>
                  </a:extLst>
                </a:gridCol>
                <a:gridCol w="3109913">
                  <a:extLst>
                    <a:ext uri="{9D8B030D-6E8A-4147-A177-3AD203B41FA5}">
                      <a16:colId xmlns:a16="http://schemas.microsoft.com/office/drawing/2014/main" val="226301956"/>
                    </a:ext>
                  </a:extLst>
                </a:gridCol>
              </a:tblGrid>
              <a:tr h="0">
                <a:tc>
                  <a:txBody>
                    <a:bodyPr/>
                    <a:lstStyle/>
                    <a:p>
                      <a:pPr algn="ctr"/>
                      <a:r>
                        <a:rPr lang="en-US" b="0" dirty="0">
                          <a:solidFill>
                            <a:schemeClr val="accent1">
                              <a:lumMod val="50000"/>
                            </a:schemeClr>
                          </a:solidFill>
                          <a:effectLst/>
                        </a:rPr>
                        <a:t>HTTP Verb</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pPr algn="ctr"/>
                      <a:r>
                        <a:rPr lang="en-US" b="0" dirty="0">
                          <a:solidFill>
                            <a:schemeClr val="accent1">
                              <a:lumMod val="50000"/>
                            </a:schemeClr>
                          </a:solidFill>
                          <a:effectLst/>
                        </a:rPr>
                        <a:t>Typical Action (CRUD)</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4185984750"/>
                  </a:ext>
                </a:extLst>
              </a:tr>
              <a:tr h="0">
                <a:tc>
                  <a:txBody>
                    <a:bodyPr/>
                    <a:lstStyle/>
                    <a:p>
                      <a:r>
                        <a:rPr lang="en-US" dirty="0">
                          <a:solidFill>
                            <a:schemeClr val="accent1">
                              <a:lumMod val="50000"/>
                            </a:schemeClr>
                          </a:solidFill>
                          <a:effectLst/>
                        </a:rPr>
                        <a:t>POST</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r>
                        <a:rPr lang="en-US">
                          <a:solidFill>
                            <a:schemeClr val="accent1">
                              <a:lumMod val="50000"/>
                            </a:schemeClr>
                          </a:solidFill>
                          <a:effectLst/>
                        </a:rPr>
                        <a:t>Create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4201788097"/>
                  </a:ext>
                </a:extLst>
              </a:tr>
              <a:tr h="0">
                <a:tc>
                  <a:txBody>
                    <a:bodyPr/>
                    <a:lstStyle/>
                    <a:p>
                      <a:r>
                        <a:rPr lang="en-US" dirty="0">
                          <a:solidFill>
                            <a:schemeClr val="accent1">
                              <a:lumMod val="50000"/>
                            </a:schemeClr>
                          </a:solidFill>
                          <a:effectLst/>
                        </a:rPr>
                        <a:t>GET</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tc>
                  <a:txBody>
                    <a:bodyPr/>
                    <a:lstStyle/>
                    <a:p>
                      <a:r>
                        <a:rPr lang="en-US" dirty="0">
                          <a:solidFill>
                            <a:schemeClr val="accent1">
                              <a:lumMod val="50000"/>
                            </a:schemeClr>
                          </a:solidFill>
                          <a:effectLst/>
                        </a:rPr>
                        <a:t>Read</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1923342054"/>
                  </a:ext>
                </a:extLst>
              </a:tr>
              <a:tr h="0">
                <a:tc>
                  <a:txBody>
                    <a:bodyPr/>
                    <a:lstStyle/>
                    <a:p>
                      <a:r>
                        <a:rPr lang="en-US">
                          <a:solidFill>
                            <a:schemeClr val="accent1">
                              <a:lumMod val="50000"/>
                            </a:schemeClr>
                          </a:solidFill>
                          <a:effectLst/>
                        </a:rPr>
                        <a:t>PUT</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r>
                        <a:rPr lang="en-US" dirty="0">
                          <a:solidFill>
                            <a:schemeClr val="accent1">
                              <a:lumMod val="50000"/>
                            </a:schemeClr>
                          </a:solidFill>
                          <a:effectLst/>
                        </a:rPr>
                        <a:t>Update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4096921861"/>
                  </a:ext>
                </a:extLst>
              </a:tr>
              <a:tr h="0">
                <a:tc>
                  <a:txBody>
                    <a:bodyPr/>
                    <a:lstStyle/>
                    <a:p>
                      <a:r>
                        <a:rPr lang="en-US">
                          <a:solidFill>
                            <a:schemeClr val="accent1">
                              <a:lumMod val="50000"/>
                            </a:schemeClr>
                          </a:solidFill>
                          <a:effectLst/>
                        </a:rPr>
                        <a:t>PATCH</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tc>
                  <a:txBody>
                    <a:bodyPr/>
                    <a:lstStyle/>
                    <a:p>
                      <a:r>
                        <a:rPr lang="en-US" dirty="0">
                          <a:solidFill>
                            <a:schemeClr val="accent1">
                              <a:lumMod val="50000"/>
                            </a:schemeClr>
                          </a:solidFill>
                          <a:effectLst/>
                        </a:rPr>
                        <a:t>Update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1985003117"/>
                  </a:ext>
                </a:extLst>
              </a:tr>
              <a:tr h="0">
                <a:tc>
                  <a:txBody>
                    <a:bodyPr/>
                    <a:lstStyle/>
                    <a:p>
                      <a:r>
                        <a:rPr lang="en-US">
                          <a:solidFill>
                            <a:schemeClr val="accent1">
                              <a:lumMod val="50000"/>
                            </a:schemeClr>
                          </a:solidFill>
                          <a:effectLst/>
                        </a:rPr>
                        <a:t>DELETE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r>
                        <a:rPr lang="en-US" dirty="0">
                          <a:solidFill>
                            <a:schemeClr val="accent1">
                              <a:lumMod val="50000"/>
                            </a:schemeClr>
                          </a:solidFill>
                          <a:effectLst/>
                        </a:rPr>
                        <a:t>Delete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2708931712"/>
                  </a:ext>
                </a:extLst>
              </a:tr>
            </a:tbl>
          </a:graphicData>
        </a:graphic>
      </p:graphicFrame>
      <p:sp>
        <p:nvSpPr>
          <p:cNvPr id="6" name="Left Brace 5">
            <a:extLst>
              <a:ext uri="{FF2B5EF4-FFF2-40B4-BE49-F238E27FC236}">
                <a16:creationId xmlns:a16="http://schemas.microsoft.com/office/drawing/2014/main" id="{53237870-EE9E-4E37-44E2-557CE2CBB05A}"/>
              </a:ext>
            </a:extLst>
          </p:cNvPr>
          <p:cNvSpPr/>
          <p:nvPr/>
        </p:nvSpPr>
        <p:spPr>
          <a:xfrm>
            <a:off x="485422" y="3984978"/>
            <a:ext cx="519289" cy="699911"/>
          </a:xfrm>
          <a:prstGeom prst="leftBrace">
            <a:avLst/>
          </a:prstGeom>
          <a:ln w="381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accent1">
                  <a:lumMod val="40000"/>
                  <a:lumOff val="60000"/>
                </a:schemeClr>
              </a:solidFill>
            </a:endParaRPr>
          </a:p>
        </p:txBody>
      </p:sp>
      <p:sp>
        <p:nvSpPr>
          <p:cNvPr id="7" name="Left Brace 6">
            <a:extLst>
              <a:ext uri="{FF2B5EF4-FFF2-40B4-BE49-F238E27FC236}">
                <a16:creationId xmlns:a16="http://schemas.microsoft.com/office/drawing/2014/main" id="{774B30EE-7726-F25B-9958-598FE0225B75}"/>
              </a:ext>
            </a:extLst>
          </p:cNvPr>
          <p:cNvSpPr/>
          <p:nvPr/>
        </p:nvSpPr>
        <p:spPr>
          <a:xfrm rot="10800000">
            <a:off x="4634089" y="3984978"/>
            <a:ext cx="519289" cy="699911"/>
          </a:xfrm>
          <a:prstGeom prst="leftBrace">
            <a:avLst/>
          </a:prstGeom>
          <a:ln w="381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accent1">
                  <a:lumMod val="40000"/>
                  <a:lumOff val="60000"/>
                </a:schemeClr>
              </a:solidFill>
            </a:endParaRPr>
          </a:p>
        </p:txBody>
      </p:sp>
      <p:pic>
        <p:nvPicPr>
          <p:cNvPr id="9" name="Picture 8" descr="Doubtful man in pink background">
            <a:extLst>
              <a:ext uri="{FF2B5EF4-FFF2-40B4-BE49-F238E27FC236}">
                <a16:creationId xmlns:a16="http://schemas.microsoft.com/office/drawing/2014/main" id="{FBE99449-89F5-7178-3713-A705D918B80A}"/>
              </a:ext>
            </a:extLst>
          </p:cNvPr>
          <p:cNvPicPr>
            <a:picLocks noChangeAspect="1"/>
          </p:cNvPicPr>
          <p:nvPr/>
        </p:nvPicPr>
        <p:blipFill>
          <a:blip r:embed="rId2"/>
          <a:stretch>
            <a:fillRect/>
          </a:stretch>
        </p:blipFill>
        <p:spPr>
          <a:xfrm>
            <a:off x="7897814" y="2818930"/>
            <a:ext cx="3498144" cy="2332096"/>
          </a:xfrm>
          <a:prstGeom prst="rect">
            <a:avLst/>
          </a:prstGeom>
        </p:spPr>
      </p:pic>
    </p:spTree>
    <p:extLst>
      <p:ext uri="{BB962C8B-B14F-4D97-AF65-F5344CB8AC3E}">
        <p14:creationId xmlns:p14="http://schemas.microsoft.com/office/powerpoint/2010/main" val="7897372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9142"/>
            <a:lum/>
            <a:extLst>
              <a:ext uri="{BEBA8EAE-BF5A-486C-A8C5-ECC9F3942E4B}">
                <a14:imgProps xmlns:a14="http://schemas.microsoft.com/office/drawing/2010/main">
                  <a14:imgLayer r:embed="rId4">
                    <a14:imgEffect>
                      <a14:artisticPastelsSmooth/>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6E4C1-A41D-067E-F34B-92081CC326A2}"/>
              </a:ext>
            </a:extLst>
          </p:cNvPr>
          <p:cNvSpPr>
            <a:spLocks noGrp="1"/>
          </p:cNvSpPr>
          <p:nvPr>
            <p:ph type="title"/>
          </p:nvPr>
        </p:nvSpPr>
        <p:spPr/>
        <p:txBody>
          <a:bodyPr/>
          <a:lstStyle/>
          <a:p>
            <a:r>
              <a:rPr lang="en-US" dirty="0"/>
              <a:t>Section Header</a:t>
            </a:r>
          </a:p>
        </p:txBody>
      </p:sp>
      <p:sp>
        <p:nvSpPr>
          <p:cNvPr id="3" name="Text Placeholder 2">
            <a:extLst>
              <a:ext uri="{FF2B5EF4-FFF2-40B4-BE49-F238E27FC236}">
                <a16:creationId xmlns:a16="http://schemas.microsoft.com/office/drawing/2014/main" id="{35DE4B70-3814-7353-ED57-8DA4CECE515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406334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D7288-EEA9-673C-2648-E31357ECFB6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87157810-2CF8-86FF-7A0A-5100EE9E1347}"/>
              </a:ext>
            </a:extLst>
          </p:cNvPr>
          <p:cNvSpPr>
            <a:spLocks noGrp="1"/>
          </p:cNvSpPr>
          <p:nvPr>
            <p:ph type="body" idx="1"/>
          </p:nvPr>
        </p:nvSpPr>
        <p:spPr/>
        <p:txBody>
          <a:bodyPr/>
          <a:lstStyle/>
          <a:p>
            <a:endParaRPr lang="en-US"/>
          </a:p>
        </p:txBody>
      </p:sp>
      <p:sp>
        <p:nvSpPr>
          <p:cNvPr id="4" name="Content Placeholder 3">
            <a:extLst>
              <a:ext uri="{FF2B5EF4-FFF2-40B4-BE49-F238E27FC236}">
                <a16:creationId xmlns:a16="http://schemas.microsoft.com/office/drawing/2014/main" id="{B8C40628-4076-37D3-FC34-5F636415D8DE}"/>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57B4F89D-2433-3DC9-DC94-2F934F297D5D}"/>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6649F256-25A2-C5E2-DEE4-844A248014B2}"/>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35878433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41221892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918038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9142"/>
            <a:lum/>
            <a:extLst>
              <a:ext uri="{BEBA8EAE-BF5A-486C-A8C5-ECC9F3942E4B}">
                <a14:imgProps xmlns:a14="http://schemas.microsoft.com/office/drawing/2010/main">
                  <a14:imgLayer r:embed="rId4">
                    <a14:imgEffect>
                      <a14:artisticPastelsSmooth/>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6E4C1-A41D-067E-F34B-92081CC326A2}"/>
              </a:ext>
            </a:extLst>
          </p:cNvPr>
          <p:cNvSpPr>
            <a:spLocks noGrp="1"/>
          </p:cNvSpPr>
          <p:nvPr>
            <p:ph type="title"/>
          </p:nvPr>
        </p:nvSpPr>
        <p:spPr/>
        <p:txBody>
          <a:bodyPr/>
          <a:lstStyle/>
          <a:p>
            <a:r>
              <a:rPr lang="en-US" dirty="0"/>
              <a:t>Section Header</a:t>
            </a:r>
          </a:p>
        </p:txBody>
      </p:sp>
      <p:sp>
        <p:nvSpPr>
          <p:cNvPr id="3" name="Text Placeholder 2">
            <a:extLst>
              <a:ext uri="{FF2B5EF4-FFF2-40B4-BE49-F238E27FC236}">
                <a16:creationId xmlns:a16="http://schemas.microsoft.com/office/drawing/2014/main" id="{35DE4B70-3814-7353-ED57-8DA4CECE515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95612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9142"/>
            <a:lum/>
            <a:extLst>
              <a:ext uri="{BEBA8EAE-BF5A-486C-A8C5-ECC9F3942E4B}">
                <a14:imgProps xmlns:a14="http://schemas.microsoft.com/office/drawing/2010/main">
                  <a14:imgLayer r:embed="rId4">
                    <a14:imgEffect>
                      <a14:artisticPastelsSmooth/>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6E4C1-A41D-067E-F34B-92081CC326A2}"/>
              </a:ext>
            </a:extLst>
          </p:cNvPr>
          <p:cNvSpPr>
            <a:spLocks noGrp="1"/>
          </p:cNvSpPr>
          <p:nvPr>
            <p:ph type="title"/>
          </p:nvPr>
        </p:nvSpPr>
        <p:spPr>
          <a:xfrm>
            <a:off x="1030286" y="0"/>
            <a:ext cx="10131427" cy="925689"/>
          </a:xfrm>
        </p:spPr>
        <p:txBody>
          <a:bodyPr/>
          <a:lstStyle/>
          <a:p>
            <a:pPr algn="ctr"/>
            <a:r>
              <a:rPr lang="en-US" cap="none" dirty="0">
                <a:latin typeface="Cisco Sans" panose="020B0503020201020303" pitchFamily="34" charset="0"/>
              </a:rPr>
              <a:t>API Basics</a:t>
            </a:r>
          </a:p>
        </p:txBody>
      </p:sp>
      <p:pic>
        <p:nvPicPr>
          <p:cNvPr id="4098" name="Picture 2" descr="API Security has improved and advanced with Artificial Intelligence">
            <a:extLst>
              <a:ext uri="{FF2B5EF4-FFF2-40B4-BE49-F238E27FC236}">
                <a16:creationId xmlns:a16="http://schemas.microsoft.com/office/drawing/2014/main" id="{9AB7B36D-4B63-0887-924B-96DCA7C38535}"/>
              </a:ext>
            </a:extLst>
          </p:cNvPr>
          <p:cNvPicPr>
            <a:picLocks noChangeAspect="1" noChangeArrowheads="1"/>
          </p:cNvPicPr>
          <p:nvPr/>
        </p:nvPicPr>
        <p:blipFill>
          <a:blip r:embed="rId5">
            <a:alphaModFix amt="78000"/>
            <a:extLst>
              <a:ext uri="{28A0092B-C50C-407E-A947-70E740481C1C}">
                <a14:useLocalDpi xmlns:a14="http://schemas.microsoft.com/office/drawing/2010/main" val="0"/>
              </a:ext>
            </a:extLst>
          </a:blip>
          <a:srcRect/>
          <a:stretch>
            <a:fillRect/>
          </a:stretch>
        </p:blipFill>
        <p:spPr bwMode="auto">
          <a:xfrm>
            <a:off x="2389716" y="1171221"/>
            <a:ext cx="7412567" cy="4941711"/>
          </a:xfrm>
          <a:prstGeom prst="rect">
            <a:avLst/>
          </a:prstGeom>
          <a:noFill/>
          <a:scene3d>
            <a:camera prst="orthographicFront"/>
            <a:lightRig rig="threePt" dir="t"/>
          </a:scene3d>
          <a:sp3d>
            <a:bevelT prst="angle"/>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78158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513A5-0504-D9AF-5681-9A392275388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3309094-4D56-52F1-A97D-8C88F9903AE5}"/>
              </a:ext>
            </a:extLst>
          </p:cNvPr>
          <p:cNvSpPr>
            <a:spLocks noGrp="1"/>
          </p:cNvSpPr>
          <p:nvPr>
            <p:ph idx="1"/>
          </p:nvPr>
        </p:nvSpPr>
        <p:spPr/>
        <p:txBody>
          <a:bodyPr/>
          <a:lstStyle/>
          <a:p>
            <a:endParaRPr lang="en-US"/>
          </a:p>
        </p:txBody>
      </p:sp>
      <p:sp>
        <p:nvSpPr>
          <p:cNvPr id="4" name="Text Placeholder 3">
            <a:extLst>
              <a:ext uri="{FF2B5EF4-FFF2-40B4-BE49-F238E27FC236}">
                <a16:creationId xmlns:a16="http://schemas.microsoft.com/office/drawing/2014/main" id="{9E001AF8-5F95-B727-1CAE-0C007766FAA8}"/>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158570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695EC-3AC3-DE02-D0CC-B2F2400B0DCD}"/>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5E9071ED-BC3F-FDA1-1BDD-835886C96FAD}"/>
              </a:ext>
            </a:extLst>
          </p:cNvPr>
          <p:cNvSpPr>
            <a:spLocks noGrp="1"/>
          </p:cNvSpPr>
          <p:nvPr>
            <p:ph type="pic" idx="1"/>
          </p:nvPr>
        </p:nvSpPr>
        <p:spPr/>
        <p:txBody>
          <a:bodyPr/>
          <a:lstStyle/>
          <a:p>
            <a:endParaRPr lang="en-US"/>
          </a:p>
        </p:txBody>
      </p:sp>
      <p:sp>
        <p:nvSpPr>
          <p:cNvPr id="4" name="Text Placeholder 3">
            <a:extLst>
              <a:ext uri="{FF2B5EF4-FFF2-40B4-BE49-F238E27FC236}">
                <a16:creationId xmlns:a16="http://schemas.microsoft.com/office/drawing/2014/main" id="{240FC0BA-1C51-E881-F515-D3CC98046CF0}"/>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9633778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3C9F8-441D-0553-285F-75FEC55EA5A9}"/>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AAB16E34-B5A2-9EC8-29CD-BFCB040EB6C2}"/>
              </a:ext>
            </a:extLst>
          </p:cNvPr>
          <p:cNvSpPr>
            <a:spLocks noGrp="1"/>
          </p:cNvSpPr>
          <p:nvPr>
            <p:ph type="pic" idx="1"/>
          </p:nvPr>
        </p:nvSpPr>
        <p:spPr/>
        <p:txBody>
          <a:bodyPr/>
          <a:lstStyle/>
          <a:p>
            <a:endParaRPr lang="en-US"/>
          </a:p>
        </p:txBody>
      </p:sp>
      <p:sp>
        <p:nvSpPr>
          <p:cNvPr id="4" name="Text Placeholder 3">
            <a:extLst>
              <a:ext uri="{FF2B5EF4-FFF2-40B4-BE49-F238E27FC236}">
                <a16:creationId xmlns:a16="http://schemas.microsoft.com/office/drawing/2014/main" id="{0F24036D-7AA1-8186-5F50-47756ABD1971}"/>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2850767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9142"/>
            <a:lum/>
            <a:extLst>
              <a:ext uri="{BEBA8EAE-BF5A-486C-A8C5-ECC9F3942E4B}">
                <a14:imgProps xmlns:a14="http://schemas.microsoft.com/office/drawing/2010/main">
                  <a14:imgLayer r:embed="rId4">
                    <a14:imgEffect>
                      <a14:artisticPastelsSmooth/>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6E4C1-A41D-067E-F34B-92081CC326A2}"/>
              </a:ext>
            </a:extLst>
          </p:cNvPr>
          <p:cNvSpPr>
            <a:spLocks noGrp="1"/>
          </p:cNvSpPr>
          <p:nvPr>
            <p:ph type="title"/>
          </p:nvPr>
        </p:nvSpPr>
        <p:spPr/>
        <p:txBody>
          <a:bodyPr/>
          <a:lstStyle/>
          <a:p>
            <a:r>
              <a:rPr lang="en-US" dirty="0"/>
              <a:t>Section Header</a:t>
            </a:r>
          </a:p>
        </p:txBody>
      </p:sp>
      <p:sp>
        <p:nvSpPr>
          <p:cNvPr id="3" name="Text Placeholder 2">
            <a:extLst>
              <a:ext uri="{FF2B5EF4-FFF2-40B4-BE49-F238E27FC236}">
                <a16:creationId xmlns:a16="http://schemas.microsoft.com/office/drawing/2014/main" id="{35DE4B70-3814-7353-ED57-8DA4CECE515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728295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EE89B-96EF-98B1-D0B8-B1444BC797D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E0EF95F7-64B9-D309-9220-E18C9124742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809265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B8342-2787-B605-0FCD-D2F5A2A90AA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1DD55718-B502-4F90-70DE-D674E29B313F}"/>
              </a:ext>
            </a:extLst>
          </p:cNvPr>
          <p:cNvSpPr>
            <a:spLocks noGrp="1"/>
          </p:cNvSpPr>
          <p:nvPr>
            <p:ph type="body" sz="quarter" idx="13"/>
          </p:nvPr>
        </p:nvSpPr>
        <p:spPr/>
        <p:txBody>
          <a:bodyPr/>
          <a:lstStyle/>
          <a:p>
            <a:endParaRPr lang="en-US"/>
          </a:p>
        </p:txBody>
      </p:sp>
      <p:sp>
        <p:nvSpPr>
          <p:cNvPr id="4" name="Text Placeholder 3">
            <a:extLst>
              <a:ext uri="{FF2B5EF4-FFF2-40B4-BE49-F238E27FC236}">
                <a16:creationId xmlns:a16="http://schemas.microsoft.com/office/drawing/2014/main" id="{BB0E5804-437C-22B6-207A-4D28B862C67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406569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9142"/>
            <a:lum/>
            <a:extLst>
              <a:ext uri="{BEBA8EAE-BF5A-486C-A8C5-ECC9F3942E4B}">
                <a14:imgProps xmlns:a14="http://schemas.microsoft.com/office/drawing/2010/main">
                  <a14:imgLayer r:embed="rId4">
                    <a14:imgEffect>
                      <a14:artisticPastelsSmooth/>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6E4C1-A41D-067E-F34B-92081CC326A2}"/>
              </a:ext>
            </a:extLst>
          </p:cNvPr>
          <p:cNvSpPr>
            <a:spLocks noGrp="1"/>
          </p:cNvSpPr>
          <p:nvPr>
            <p:ph type="title"/>
          </p:nvPr>
        </p:nvSpPr>
        <p:spPr/>
        <p:txBody>
          <a:bodyPr/>
          <a:lstStyle/>
          <a:p>
            <a:r>
              <a:rPr lang="en-US" dirty="0"/>
              <a:t>Section Header</a:t>
            </a:r>
          </a:p>
        </p:txBody>
      </p:sp>
      <p:sp>
        <p:nvSpPr>
          <p:cNvPr id="3" name="Text Placeholder 2">
            <a:extLst>
              <a:ext uri="{FF2B5EF4-FFF2-40B4-BE49-F238E27FC236}">
                <a16:creationId xmlns:a16="http://schemas.microsoft.com/office/drawing/2014/main" id="{35DE4B70-3814-7353-ED57-8DA4CECE515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29484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72732-434C-DE21-AFC5-A03B8B2BE1B7}"/>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1273B05D-3A61-A357-BAB9-ADEBA086D7D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780107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68B22-64B1-8BF1-9FE1-0224043CA689}"/>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F957F662-E215-E243-052F-D83259B613C9}"/>
              </a:ext>
            </a:extLst>
          </p:cNvPr>
          <p:cNvSpPr>
            <a:spLocks noGrp="1"/>
          </p:cNvSpPr>
          <p:nvPr>
            <p:ph type="body" sz="quarter" idx="13"/>
          </p:nvPr>
        </p:nvSpPr>
        <p:spPr/>
        <p:txBody>
          <a:bodyPr/>
          <a:lstStyle/>
          <a:p>
            <a:endParaRPr lang="en-US"/>
          </a:p>
        </p:txBody>
      </p:sp>
      <p:sp>
        <p:nvSpPr>
          <p:cNvPr id="4" name="Text Placeholder 3">
            <a:extLst>
              <a:ext uri="{FF2B5EF4-FFF2-40B4-BE49-F238E27FC236}">
                <a16:creationId xmlns:a16="http://schemas.microsoft.com/office/drawing/2014/main" id="{2D20F5E5-ABD7-3141-098F-46962D26635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657702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C711-A232-7ECB-672D-6F53FDDCA611}"/>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1D058850-242E-F743-7AC8-EA9E033F60B3}"/>
              </a:ext>
            </a:extLst>
          </p:cNvPr>
          <p:cNvSpPr>
            <a:spLocks noGrp="1"/>
          </p:cNvSpPr>
          <p:nvPr>
            <p:ph type="body" sz="quarter" idx="13"/>
          </p:nvPr>
        </p:nvSpPr>
        <p:spPr/>
        <p:txBody>
          <a:bodyPr/>
          <a:lstStyle/>
          <a:p>
            <a:endParaRPr lang="en-US"/>
          </a:p>
        </p:txBody>
      </p:sp>
      <p:sp>
        <p:nvSpPr>
          <p:cNvPr id="4" name="Text Placeholder 3">
            <a:extLst>
              <a:ext uri="{FF2B5EF4-FFF2-40B4-BE49-F238E27FC236}">
                <a16:creationId xmlns:a16="http://schemas.microsoft.com/office/drawing/2014/main" id="{486461B0-A67B-8DBA-188D-19A8BED9378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42994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a:xfrm>
            <a:off x="530578" y="0"/>
            <a:ext cx="10131425" cy="1456267"/>
          </a:xfrm>
        </p:spPr>
        <p:txBody>
          <a:bodyPr/>
          <a:lstStyle/>
          <a:p>
            <a:r>
              <a:rPr lang="en-US" dirty="0">
                <a:latin typeface="Cisco Sans" panose="020B0503020201020303" pitchFamily="34" charset="0"/>
              </a:rPr>
              <a:t>API</a:t>
            </a:r>
          </a:p>
        </p:txBody>
      </p:sp>
      <p:sp>
        <p:nvSpPr>
          <p:cNvPr id="4" name="TextBox 3">
            <a:extLst>
              <a:ext uri="{FF2B5EF4-FFF2-40B4-BE49-F238E27FC236}">
                <a16:creationId xmlns:a16="http://schemas.microsoft.com/office/drawing/2014/main" id="{FD5A07A0-81E3-9A5C-117D-91B9ECB8DD68}"/>
              </a:ext>
            </a:extLst>
          </p:cNvPr>
          <p:cNvSpPr txBox="1"/>
          <p:nvPr/>
        </p:nvSpPr>
        <p:spPr>
          <a:xfrm>
            <a:off x="945445" y="1140178"/>
            <a:ext cx="10715977" cy="5324535"/>
          </a:xfrm>
          <a:prstGeom prst="rect">
            <a:avLst/>
          </a:prstGeom>
          <a:noFill/>
        </p:spPr>
        <p:txBody>
          <a:bodyPr wrap="square">
            <a:spAutoFit/>
          </a:bodyPr>
          <a:lstStyle/>
          <a:p>
            <a:pPr marL="457200" indent="-457200">
              <a:buFont typeface="Arial" panose="020B0604020202020204" pitchFamily="34" charset="0"/>
              <a:buChar char="•"/>
            </a:pPr>
            <a:r>
              <a:rPr lang="en-US" sz="2400" dirty="0">
                <a:latin typeface="Cisco Sans" panose="020B0503020201020303" pitchFamily="34" charset="0"/>
              </a:rPr>
              <a:t>An </a:t>
            </a:r>
            <a:r>
              <a:rPr lang="en-US" sz="2400" dirty="0">
                <a:solidFill>
                  <a:schemeClr val="accent1">
                    <a:lumMod val="40000"/>
                    <a:lumOff val="60000"/>
                  </a:schemeClr>
                </a:solidFill>
                <a:latin typeface="Cisco Sans" panose="020B0503020201020303" pitchFamily="34" charset="0"/>
              </a:rPr>
              <a:t>API</a:t>
            </a:r>
            <a:r>
              <a:rPr lang="en-US" sz="2400" dirty="0">
                <a:latin typeface="Cisco Sans" panose="020B0503020201020303" pitchFamily="34" charset="0"/>
              </a:rPr>
              <a:t> is an </a:t>
            </a:r>
            <a:r>
              <a:rPr lang="en-US" sz="2400" dirty="0">
                <a:solidFill>
                  <a:schemeClr val="accent1">
                    <a:lumMod val="40000"/>
                    <a:lumOff val="60000"/>
                  </a:schemeClr>
                </a:solidFill>
                <a:latin typeface="Cisco Sans" panose="020B0503020201020303" pitchFamily="34" charset="0"/>
              </a:rPr>
              <a:t>A</a:t>
            </a:r>
            <a:r>
              <a:rPr lang="en-US" sz="2400" dirty="0">
                <a:latin typeface="Cisco Sans" panose="020B0503020201020303" pitchFamily="34" charset="0"/>
              </a:rPr>
              <a:t>pplication </a:t>
            </a:r>
            <a:r>
              <a:rPr lang="en-US" sz="2400" dirty="0">
                <a:solidFill>
                  <a:schemeClr val="accent1">
                    <a:lumMod val="40000"/>
                    <a:lumOff val="60000"/>
                  </a:schemeClr>
                </a:solidFill>
                <a:latin typeface="Cisco Sans" panose="020B0503020201020303" pitchFamily="34" charset="0"/>
              </a:rPr>
              <a:t>P</a:t>
            </a:r>
            <a:r>
              <a:rPr lang="en-US" sz="2400" dirty="0">
                <a:latin typeface="Cisco Sans" panose="020B0503020201020303" pitchFamily="34" charset="0"/>
              </a:rPr>
              <a:t>rogramming </a:t>
            </a:r>
            <a:r>
              <a:rPr lang="en-US" sz="2400" dirty="0">
                <a:solidFill>
                  <a:schemeClr val="accent1">
                    <a:lumMod val="40000"/>
                    <a:lumOff val="60000"/>
                  </a:schemeClr>
                </a:solidFill>
                <a:latin typeface="Cisco Sans" panose="020B0503020201020303" pitchFamily="34" charset="0"/>
              </a:rPr>
              <a:t>I</a:t>
            </a:r>
            <a:r>
              <a:rPr lang="en-US" sz="2400" dirty="0">
                <a:latin typeface="Cisco Sans" panose="020B0503020201020303" pitchFamily="34" charset="0"/>
              </a:rPr>
              <a:t>nterface. </a:t>
            </a:r>
          </a:p>
          <a:p>
            <a:pPr marL="457200" indent="-457200">
              <a:buFont typeface="Arial" panose="020B0604020202020204" pitchFamily="34" charset="0"/>
              <a:buChar char="•"/>
            </a:pPr>
            <a:endParaRPr lang="en-US" sz="2400" dirty="0">
              <a:latin typeface="Cisco Sans" panose="020B0503020201020303" pitchFamily="34" charset="0"/>
            </a:endParaRPr>
          </a:p>
          <a:p>
            <a:pPr marL="457200" indent="-457200">
              <a:buFont typeface="Arial" panose="020B0604020202020204" pitchFamily="34" charset="0"/>
              <a:buChar char="•"/>
            </a:pPr>
            <a:r>
              <a:rPr lang="en-US" sz="2400" dirty="0">
                <a:latin typeface="Cisco Sans" panose="020B0503020201020303" pitchFamily="34" charset="0"/>
              </a:rPr>
              <a:t>APIs enable two pieces of software to </a:t>
            </a:r>
            <a:r>
              <a:rPr lang="en-US" sz="2400" dirty="0">
                <a:solidFill>
                  <a:schemeClr val="accent1">
                    <a:lumMod val="40000"/>
                    <a:lumOff val="60000"/>
                  </a:schemeClr>
                </a:solidFill>
                <a:latin typeface="Cisco Sans" panose="020B0503020201020303" pitchFamily="34" charset="0"/>
              </a:rPr>
              <a:t>communicate</a:t>
            </a:r>
            <a:r>
              <a:rPr lang="en-US" sz="2400" dirty="0">
                <a:latin typeface="Cisco Sans" panose="020B0503020201020303" pitchFamily="34" charset="0"/>
              </a:rPr>
              <a:t> with each other.</a:t>
            </a:r>
          </a:p>
          <a:p>
            <a:pPr marL="457200" indent="-457200">
              <a:buFont typeface="Arial" panose="020B0604020202020204" pitchFamily="34" charset="0"/>
              <a:buChar char="•"/>
            </a:pPr>
            <a:endParaRPr lang="en-US" sz="2400" dirty="0">
              <a:latin typeface="Cisco Sans" panose="020B0503020201020303" pitchFamily="34" charset="0"/>
            </a:endParaRPr>
          </a:p>
          <a:p>
            <a:pPr marL="457200" indent="-457200">
              <a:buFont typeface="Arial" panose="020B0604020202020204" pitchFamily="34" charset="0"/>
              <a:buChar char="•"/>
            </a:pPr>
            <a:r>
              <a:rPr lang="en-US" sz="2400" dirty="0">
                <a:latin typeface="Cisco Sans" panose="020B0503020201020303" pitchFamily="34" charset="0"/>
              </a:rPr>
              <a:t>To understand any API, </a:t>
            </a:r>
            <a:r>
              <a:rPr lang="en-US" sz="2400" dirty="0">
                <a:solidFill>
                  <a:schemeClr val="accent1">
                    <a:lumMod val="40000"/>
                    <a:lumOff val="60000"/>
                  </a:schemeClr>
                </a:solidFill>
                <a:latin typeface="Cisco Sans" panose="020B0503020201020303" pitchFamily="34" charset="0"/>
              </a:rPr>
              <a:t>start by studying the documentation</a:t>
            </a:r>
            <a:r>
              <a:rPr lang="en-US" sz="2400" dirty="0">
                <a:latin typeface="Cisco Sans" panose="020B0503020201020303" pitchFamily="34" charset="0"/>
              </a:rPr>
              <a:t>.</a:t>
            </a:r>
          </a:p>
          <a:p>
            <a:pPr marL="457200" indent="-457200">
              <a:buFont typeface="Arial" panose="020B0604020202020204" pitchFamily="34" charset="0"/>
              <a:buChar char="•"/>
            </a:pPr>
            <a:endParaRPr lang="en-US" sz="2400" dirty="0">
              <a:latin typeface="Cisco Sans" panose="020B0503020201020303" pitchFamily="34" charset="0"/>
            </a:endParaRPr>
          </a:p>
          <a:p>
            <a:pPr marL="457200" indent="-457200">
              <a:buFont typeface="Arial" panose="020B0604020202020204" pitchFamily="34" charset="0"/>
              <a:buChar char="•"/>
            </a:pPr>
            <a:r>
              <a:rPr lang="en-US" sz="2400" dirty="0">
                <a:latin typeface="Cisco Sans" panose="020B0503020201020303" pitchFamily="34" charset="0"/>
              </a:rPr>
              <a:t>To put together an HTTP request to send to the server, you need to know </a:t>
            </a:r>
            <a:r>
              <a:rPr lang="en-US" sz="2400" dirty="0">
                <a:solidFill>
                  <a:schemeClr val="accent1">
                    <a:lumMod val="40000"/>
                    <a:lumOff val="60000"/>
                  </a:schemeClr>
                </a:solidFill>
                <a:latin typeface="Cisco Sans" panose="020B0503020201020303" pitchFamily="34" charset="0"/>
              </a:rPr>
              <a:t>what the server expects </a:t>
            </a:r>
            <a:r>
              <a:rPr lang="en-US" sz="2400" dirty="0">
                <a:latin typeface="Cisco Sans" panose="020B0503020201020303" pitchFamily="34" charset="0"/>
              </a:rPr>
              <a:t>and at </a:t>
            </a:r>
            <a:r>
              <a:rPr lang="en-US" sz="2400" dirty="0">
                <a:solidFill>
                  <a:schemeClr val="accent1">
                    <a:lumMod val="40000"/>
                    <a:lumOff val="60000"/>
                  </a:schemeClr>
                </a:solidFill>
                <a:latin typeface="Cisco Sans" panose="020B0503020201020303" pitchFamily="34" charset="0"/>
              </a:rPr>
              <a:t>which endpoint</a:t>
            </a:r>
            <a:r>
              <a:rPr lang="en-US" sz="2400" dirty="0">
                <a:latin typeface="Cisco Sans" panose="020B0503020201020303" pitchFamily="34" charset="0"/>
              </a:rPr>
              <a:t>, including the data formats it wants, and any </a:t>
            </a:r>
            <a:r>
              <a:rPr lang="en-US" sz="2400" dirty="0">
                <a:solidFill>
                  <a:schemeClr val="accent1">
                    <a:lumMod val="40000"/>
                    <a:lumOff val="60000"/>
                  </a:schemeClr>
                </a:solidFill>
                <a:latin typeface="Cisco Sans" panose="020B0503020201020303" pitchFamily="34" charset="0"/>
              </a:rPr>
              <a:t>parameters</a:t>
            </a:r>
            <a:r>
              <a:rPr lang="en-US" sz="2400" dirty="0">
                <a:latin typeface="Cisco Sans" panose="020B0503020201020303" pitchFamily="34" charset="0"/>
              </a:rPr>
              <a:t>, optional or required. </a:t>
            </a:r>
          </a:p>
          <a:p>
            <a:pPr marL="457200" indent="-457200">
              <a:buFont typeface="Arial" panose="020B0604020202020204" pitchFamily="34" charset="0"/>
              <a:buChar char="•"/>
            </a:pPr>
            <a:endParaRPr lang="en-US" sz="2400" dirty="0">
              <a:latin typeface="Cisco Sans" panose="020B0503020201020303" pitchFamily="34" charset="0"/>
            </a:endParaRPr>
          </a:p>
          <a:p>
            <a:pPr marL="457200" indent="-457200">
              <a:buFont typeface="Arial" panose="020B0604020202020204" pitchFamily="34" charset="0"/>
              <a:buChar char="•"/>
            </a:pPr>
            <a:r>
              <a:rPr lang="en-US" sz="2400" dirty="0">
                <a:latin typeface="Cisco Sans" panose="020B0503020201020303" pitchFamily="34" charset="0"/>
              </a:rPr>
              <a:t>Parameters often provide </a:t>
            </a:r>
            <a:r>
              <a:rPr lang="en-US" sz="2400" dirty="0">
                <a:solidFill>
                  <a:schemeClr val="accent1">
                    <a:lumMod val="40000"/>
                    <a:lumOff val="60000"/>
                  </a:schemeClr>
                </a:solidFill>
                <a:latin typeface="Cisco Sans" panose="020B0503020201020303" pitchFamily="34" charset="0"/>
              </a:rPr>
              <a:t>details so that you can scope, filter, or clarify a request</a:t>
            </a:r>
            <a:r>
              <a:rPr lang="en-US" sz="2400" dirty="0">
                <a:latin typeface="Cisco Sans" panose="020B0503020201020303" pitchFamily="34" charset="0"/>
              </a:rPr>
              <a:t>. These parameters are usually optional. They can streamline your request or enable you to retrieve information page-by-page.</a:t>
            </a:r>
          </a:p>
          <a:p>
            <a:endParaRPr lang="en-US" sz="2800" dirty="0">
              <a:solidFill>
                <a:schemeClr val="accent1">
                  <a:lumMod val="40000"/>
                  <a:lumOff val="60000"/>
                </a:schemeClr>
              </a:solidFill>
              <a:latin typeface="Cisco Sans" panose="020B0503020201020303" pitchFamily="34" charset="0"/>
            </a:endParaRPr>
          </a:p>
        </p:txBody>
      </p:sp>
      <p:sp>
        <p:nvSpPr>
          <p:cNvPr id="3" name="Left Bracket 2">
            <a:extLst>
              <a:ext uri="{FF2B5EF4-FFF2-40B4-BE49-F238E27FC236}">
                <a16:creationId xmlns:a16="http://schemas.microsoft.com/office/drawing/2014/main" id="{CC6D458B-1379-A54C-4752-0240E5C27CED}"/>
              </a:ext>
            </a:extLst>
          </p:cNvPr>
          <p:cNvSpPr/>
          <p:nvPr/>
        </p:nvSpPr>
        <p:spPr>
          <a:xfrm>
            <a:off x="809978" y="2596445"/>
            <a:ext cx="45719" cy="3341511"/>
          </a:xfrm>
          <a:prstGeom prst="leftBracket">
            <a:avLst/>
          </a:prstGeom>
          <a:ln w="28575">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a:ln w="22225">
                <a:solidFill>
                  <a:schemeClr val="accent2"/>
                </a:solidFill>
                <a:prstDash val="solid"/>
              </a:ln>
              <a:solidFill>
                <a:schemeClr val="accent1">
                  <a:lumMod val="40000"/>
                  <a:lumOff val="60000"/>
                </a:schemeClr>
              </a:solidFill>
            </a:endParaRPr>
          </a:p>
        </p:txBody>
      </p:sp>
    </p:spTree>
    <p:extLst>
      <p:ext uri="{BB962C8B-B14F-4D97-AF65-F5344CB8AC3E}">
        <p14:creationId xmlns:p14="http://schemas.microsoft.com/office/powerpoint/2010/main" val="1770051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a:xfrm>
            <a:off x="1114779" y="1885245"/>
            <a:ext cx="10131425" cy="4244622"/>
          </a:xfrm>
        </p:spPr>
        <p:txBody>
          <a:bodyPr>
            <a:normAutofit fontScale="90000"/>
          </a:bodyPr>
          <a:lstStyle/>
          <a:p>
            <a:r>
              <a:rPr lang="en-US" cap="none" dirty="0">
                <a:latin typeface="Cisco Sans" panose="020B0503020201020303" pitchFamily="34" charset="0"/>
              </a:rPr>
              <a:t>Base URLs</a:t>
            </a:r>
            <a:br>
              <a:rPr lang="en-US" cap="none" dirty="0">
                <a:latin typeface="Cisco Sans" panose="020B0503020201020303" pitchFamily="34" charset="0"/>
              </a:rPr>
            </a:br>
            <a:r>
              <a:rPr lang="en-US" cap="none" dirty="0">
                <a:latin typeface="Cisco Sans" panose="020B0503020201020303" pitchFamily="34" charset="0"/>
                <a:hlinkClick r:id="rId2"/>
              </a:rPr>
              <a:t>https://</a:t>
            </a:r>
            <a:r>
              <a:rPr lang="en-US" cap="none" dirty="0" err="1">
                <a:latin typeface="Cisco Sans" panose="020B0503020201020303" pitchFamily="34" charset="0"/>
                <a:hlinkClick r:id="rId2"/>
              </a:rPr>
              <a:t>developer.cisco.com</a:t>
            </a:r>
            <a:r>
              <a:rPr lang="en-US" cap="none" dirty="0">
                <a:latin typeface="Cisco Sans" panose="020B0503020201020303" pitchFamily="34" charset="0"/>
                <a:hlinkClick r:id="rId2"/>
              </a:rPr>
              <a:t>/docs/service-</a:t>
            </a:r>
            <a:r>
              <a:rPr lang="en-US" cap="none" dirty="0" err="1">
                <a:latin typeface="Cisco Sans" panose="020B0503020201020303" pitchFamily="34" charset="0"/>
                <a:hlinkClick r:id="rId2"/>
              </a:rPr>
              <a:t>apis</a:t>
            </a:r>
            <a:r>
              <a:rPr lang="en-US" cap="none" dirty="0">
                <a:latin typeface="Cisco Sans" panose="020B0503020201020303" pitchFamily="34" charset="0"/>
                <a:hlinkClick r:id="rId2"/>
              </a:rPr>
              <a:t>/services-</a:t>
            </a:r>
            <a:r>
              <a:rPr lang="en-US" cap="none" dirty="0" err="1">
                <a:latin typeface="Cisco Sans" panose="020B0503020201020303" pitchFamily="34" charset="0"/>
                <a:hlinkClick r:id="rId2"/>
              </a:rPr>
              <a:t>apis</a:t>
            </a:r>
            <a:r>
              <a:rPr lang="en-US" cap="none" dirty="0">
                <a:latin typeface="Cisco Sans" panose="020B0503020201020303" pitchFamily="34" charset="0"/>
                <a:hlinkClick r:id="rId2"/>
              </a:rPr>
              <a:t>-base-</a:t>
            </a:r>
            <a:r>
              <a:rPr lang="en-US" cap="none" dirty="0" err="1">
                <a:latin typeface="Cisco Sans" panose="020B0503020201020303" pitchFamily="34" charset="0"/>
                <a:hlinkClick r:id="rId2"/>
              </a:rPr>
              <a:t>urls</a:t>
            </a:r>
            <a:r>
              <a:rPr lang="en-US" cap="none" dirty="0">
                <a:latin typeface="Cisco Sans" panose="020B0503020201020303" pitchFamily="34" charset="0"/>
                <a:hlinkClick r:id="rId2"/>
              </a:rPr>
              <a:t>/</a:t>
            </a:r>
            <a:br>
              <a:rPr lang="en-US" cap="none" dirty="0">
                <a:latin typeface="Cisco Sans" panose="020B0503020201020303" pitchFamily="34" charset="0"/>
              </a:rPr>
            </a:br>
            <a:br>
              <a:rPr lang="en-US" cap="none" dirty="0">
                <a:latin typeface="Cisco Sans" panose="020B0503020201020303" pitchFamily="34" charset="0"/>
              </a:rPr>
            </a:br>
            <a:r>
              <a:rPr lang="en-US" cap="none" dirty="0">
                <a:latin typeface="Cisco Sans" panose="020B0503020201020303" pitchFamily="34" charset="0"/>
              </a:rPr>
              <a:t>API Features</a:t>
            </a:r>
            <a:br>
              <a:rPr lang="en-US" cap="none" dirty="0">
                <a:latin typeface="Cisco Sans" panose="020B0503020201020303" pitchFamily="34" charset="0"/>
              </a:rPr>
            </a:br>
            <a:r>
              <a:rPr lang="en-US" cap="none" dirty="0">
                <a:latin typeface="Cisco Sans" panose="020B0503020201020303" pitchFamily="34" charset="0"/>
                <a:hlinkClick r:id="rId3"/>
              </a:rPr>
              <a:t>https://</a:t>
            </a:r>
            <a:r>
              <a:rPr lang="en-US" cap="none" dirty="0" err="1">
                <a:latin typeface="Cisco Sans" panose="020B0503020201020303" pitchFamily="34" charset="0"/>
                <a:hlinkClick r:id="rId3"/>
              </a:rPr>
              <a:t>developer.cisco.com</a:t>
            </a:r>
            <a:r>
              <a:rPr lang="en-US" cap="none" dirty="0">
                <a:latin typeface="Cisco Sans" panose="020B0503020201020303" pitchFamily="34" charset="0"/>
                <a:hlinkClick r:id="rId3"/>
              </a:rPr>
              <a:t>/docs/service-</a:t>
            </a:r>
            <a:r>
              <a:rPr lang="en-US" cap="none" dirty="0" err="1">
                <a:latin typeface="Cisco Sans" panose="020B0503020201020303" pitchFamily="34" charset="0"/>
                <a:hlinkClick r:id="rId3"/>
              </a:rPr>
              <a:t>apis</a:t>
            </a:r>
            <a:r>
              <a:rPr lang="en-US" cap="none" dirty="0">
                <a:latin typeface="Cisco Sans" panose="020B0503020201020303" pitchFamily="34" charset="0"/>
                <a:hlinkClick r:id="rId3"/>
              </a:rPr>
              <a:t>/general-</a:t>
            </a:r>
            <a:r>
              <a:rPr lang="en-US" cap="none" dirty="0" err="1">
                <a:latin typeface="Cisco Sans" panose="020B0503020201020303" pitchFamily="34" charset="0"/>
                <a:hlinkClick r:id="rId3"/>
              </a:rPr>
              <a:t>api</a:t>
            </a:r>
            <a:r>
              <a:rPr lang="en-US" cap="none" dirty="0">
                <a:latin typeface="Cisco Sans" panose="020B0503020201020303" pitchFamily="34" charset="0"/>
                <a:hlinkClick r:id="rId3"/>
              </a:rPr>
              <a:t>-features/#general-</a:t>
            </a:r>
            <a:r>
              <a:rPr lang="en-US" cap="none" dirty="0" err="1">
                <a:latin typeface="Cisco Sans" panose="020B0503020201020303" pitchFamily="34" charset="0"/>
                <a:hlinkClick r:id="rId3"/>
              </a:rPr>
              <a:t>api</a:t>
            </a:r>
            <a:r>
              <a:rPr lang="en-US" cap="none" dirty="0">
                <a:latin typeface="Cisco Sans" panose="020B0503020201020303" pitchFamily="34" charset="0"/>
                <a:hlinkClick r:id="rId3"/>
              </a:rPr>
              <a:t>-features</a:t>
            </a:r>
            <a:br>
              <a:rPr lang="en-US" cap="none" dirty="0">
                <a:latin typeface="Cisco Sans" panose="020B0503020201020303" pitchFamily="34" charset="0"/>
              </a:rPr>
            </a:br>
            <a:endParaRPr lang="en-US" cap="none" dirty="0">
              <a:latin typeface="Cisco Sans" panose="020B0503020201020303" pitchFamily="34" charset="0"/>
            </a:endParaRPr>
          </a:p>
        </p:txBody>
      </p:sp>
      <p:sp>
        <p:nvSpPr>
          <p:cNvPr id="3" name="Title 1">
            <a:extLst>
              <a:ext uri="{FF2B5EF4-FFF2-40B4-BE49-F238E27FC236}">
                <a16:creationId xmlns:a16="http://schemas.microsoft.com/office/drawing/2014/main" id="{454000F7-D69C-850A-0B66-FCD47BAD136A}"/>
              </a:ext>
            </a:extLst>
          </p:cNvPr>
          <p:cNvSpPr txBox="1">
            <a:spLocks/>
          </p:cNvSpPr>
          <p:nvPr/>
        </p:nvSpPr>
        <p:spPr>
          <a:xfrm>
            <a:off x="856369" y="169334"/>
            <a:ext cx="10648243" cy="1456267"/>
          </a:xfrm>
          <a:prstGeom prst="rect">
            <a:avLst/>
          </a:prstGeom>
          <a:effectLst/>
        </p:spPr>
        <p:txBody>
          <a:bodyPr vert="horz" lIns="91440" tIns="45720" rIns="91440" bIns="45720" rtlCol="0" anchor="ctr">
            <a:normAutofit fontScale="92500" lnSpcReduction="2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cap="none" dirty="0">
                <a:solidFill>
                  <a:schemeClr val="accent1">
                    <a:lumMod val="40000"/>
                    <a:lumOff val="60000"/>
                  </a:schemeClr>
                </a:solidFill>
                <a:latin typeface="Cisco Sans" panose="020B0503020201020303" pitchFamily="34" charset="0"/>
              </a:rPr>
              <a:t>Start by Studying the Documentation</a:t>
            </a:r>
          </a:p>
          <a:p>
            <a:pPr algn="ctr"/>
            <a:endParaRPr lang="en-US" cap="none" dirty="0">
              <a:solidFill>
                <a:schemeClr val="accent1">
                  <a:lumMod val="40000"/>
                  <a:lumOff val="60000"/>
                </a:schemeClr>
              </a:solidFill>
              <a:latin typeface="Cisco Sans" panose="020B0503020201020303" pitchFamily="34" charset="0"/>
            </a:endParaRPr>
          </a:p>
          <a:p>
            <a:pPr algn="ctr"/>
            <a:r>
              <a:rPr lang="en-US" cap="none" dirty="0">
                <a:latin typeface="Cisco Sans" panose="020B0503020201020303" pitchFamily="34" charset="0"/>
              </a:rPr>
              <a:t>Documentation for Cisco Services APIs</a:t>
            </a:r>
          </a:p>
        </p:txBody>
      </p:sp>
    </p:spTree>
    <p:extLst>
      <p:ext uri="{BB962C8B-B14F-4D97-AF65-F5344CB8AC3E}">
        <p14:creationId xmlns:p14="http://schemas.microsoft.com/office/powerpoint/2010/main" val="3969134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a:xfrm>
            <a:off x="1114779" y="1885245"/>
            <a:ext cx="10131425" cy="4244622"/>
          </a:xfrm>
        </p:spPr>
        <p:txBody>
          <a:bodyPr>
            <a:normAutofit/>
          </a:bodyPr>
          <a:lstStyle/>
          <a:p>
            <a:r>
              <a:rPr lang="en-US" cap="none" dirty="0">
                <a:latin typeface="Cisco Sans" panose="020B0503020201020303" pitchFamily="34" charset="0"/>
              </a:rPr>
              <a:t>Getting Started</a:t>
            </a:r>
            <a:br>
              <a:rPr lang="en-US" cap="none" dirty="0">
                <a:latin typeface="Cisco Sans" panose="020B0503020201020303" pitchFamily="34" charset="0"/>
              </a:rPr>
            </a:br>
            <a:r>
              <a:rPr lang="en-US" cap="none" dirty="0">
                <a:latin typeface="Cisco Sans" panose="020B0503020201020303" pitchFamily="34" charset="0"/>
                <a:hlinkClick r:id="rId3"/>
              </a:rPr>
              <a:t>https://</a:t>
            </a:r>
            <a:r>
              <a:rPr lang="en-US" cap="none" dirty="0" err="1">
                <a:latin typeface="Cisco Sans" panose="020B0503020201020303" pitchFamily="34" charset="0"/>
                <a:hlinkClick r:id="rId3"/>
              </a:rPr>
              <a:t>developer.cisco.com</a:t>
            </a:r>
            <a:r>
              <a:rPr lang="en-US" cap="none" dirty="0">
                <a:latin typeface="Cisco Sans" panose="020B0503020201020303" pitchFamily="34" charset="0"/>
                <a:hlinkClick r:id="rId3"/>
              </a:rPr>
              <a:t>/</a:t>
            </a:r>
            <a:r>
              <a:rPr lang="en-US" cap="none" dirty="0" err="1">
                <a:latin typeface="Cisco Sans" panose="020B0503020201020303" pitchFamily="34" charset="0"/>
                <a:hlinkClick r:id="rId3"/>
              </a:rPr>
              <a:t>meraki</a:t>
            </a:r>
            <a:r>
              <a:rPr lang="en-US" cap="none" dirty="0">
                <a:latin typeface="Cisco Sans" panose="020B0503020201020303" pitchFamily="34" charset="0"/>
                <a:hlinkClick r:id="rId3"/>
              </a:rPr>
              <a:t>/api-v1/getting-started/#getting-started</a:t>
            </a:r>
            <a:br>
              <a:rPr lang="en-US" cap="none" dirty="0">
                <a:latin typeface="Cisco Sans" panose="020B0503020201020303" pitchFamily="34" charset="0"/>
              </a:rPr>
            </a:br>
            <a:br>
              <a:rPr lang="en-US" cap="none" dirty="0">
                <a:latin typeface="Cisco Sans" panose="020B0503020201020303" pitchFamily="34" charset="0"/>
              </a:rPr>
            </a:br>
            <a:br>
              <a:rPr lang="en-US" cap="none" dirty="0">
                <a:latin typeface="Cisco Sans" panose="020B0503020201020303" pitchFamily="34" charset="0"/>
              </a:rPr>
            </a:br>
            <a:endParaRPr lang="en-US" cap="none" dirty="0">
              <a:latin typeface="Cisco Sans" panose="020B0503020201020303" pitchFamily="34" charset="0"/>
            </a:endParaRPr>
          </a:p>
        </p:txBody>
      </p:sp>
      <p:sp>
        <p:nvSpPr>
          <p:cNvPr id="3" name="Title 1">
            <a:extLst>
              <a:ext uri="{FF2B5EF4-FFF2-40B4-BE49-F238E27FC236}">
                <a16:creationId xmlns:a16="http://schemas.microsoft.com/office/drawing/2014/main" id="{454000F7-D69C-850A-0B66-FCD47BAD136A}"/>
              </a:ext>
            </a:extLst>
          </p:cNvPr>
          <p:cNvSpPr txBox="1">
            <a:spLocks/>
          </p:cNvSpPr>
          <p:nvPr/>
        </p:nvSpPr>
        <p:spPr>
          <a:xfrm>
            <a:off x="856369" y="225778"/>
            <a:ext cx="10648243" cy="1456267"/>
          </a:xfrm>
          <a:prstGeom prst="rect">
            <a:avLst/>
          </a:prstGeom>
          <a:effectLst/>
        </p:spPr>
        <p:txBody>
          <a:bodyPr vert="horz" lIns="91440" tIns="45720" rIns="91440" bIns="45720" rtlCol="0" anchor="ctr">
            <a:normAutofit fontScale="92500" lnSpcReduction="2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cap="none" dirty="0">
                <a:solidFill>
                  <a:schemeClr val="accent1">
                    <a:lumMod val="40000"/>
                    <a:lumOff val="60000"/>
                  </a:schemeClr>
                </a:solidFill>
                <a:latin typeface="Cisco Sans" panose="020B0503020201020303" pitchFamily="34" charset="0"/>
              </a:rPr>
              <a:t>Start by Studying the Documentation</a:t>
            </a:r>
          </a:p>
          <a:p>
            <a:pPr algn="ctr"/>
            <a:endParaRPr lang="en-US" cap="none" dirty="0">
              <a:solidFill>
                <a:schemeClr val="accent1">
                  <a:lumMod val="40000"/>
                  <a:lumOff val="60000"/>
                </a:schemeClr>
              </a:solidFill>
              <a:latin typeface="Cisco Sans" panose="020B0503020201020303" pitchFamily="34" charset="0"/>
            </a:endParaRPr>
          </a:p>
          <a:p>
            <a:pPr algn="ctr"/>
            <a:r>
              <a:rPr lang="en-US" cap="none" dirty="0">
                <a:latin typeface="Cisco Sans" panose="020B0503020201020303" pitchFamily="34" charset="0"/>
              </a:rPr>
              <a:t>Documentation for Meraki Dashboard API</a:t>
            </a:r>
          </a:p>
        </p:txBody>
      </p:sp>
    </p:spTree>
    <p:extLst>
      <p:ext uri="{BB962C8B-B14F-4D97-AF65-F5344CB8AC3E}">
        <p14:creationId xmlns:p14="http://schemas.microsoft.com/office/powerpoint/2010/main" val="2933220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82F5-E978-8611-581F-5D33869E3AAF}"/>
              </a:ext>
            </a:extLst>
          </p:cNvPr>
          <p:cNvSpPr>
            <a:spLocks noGrp="1"/>
          </p:cNvSpPr>
          <p:nvPr>
            <p:ph type="title"/>
          </p:nvPr>
        </p:nvSpPr>
        <p:spPr>
          <a:xfrm>
            <a:off x="1126068" y="2257778"/>
            <a:ext cx="10131425" cy="4244622"/>
          </a:xfrm>
        </p:spPr>
        <p:txBody>
          <a:bodyPr>
            <a:normAutofit/>
          </a:bodyPr>
          <a:lstStyle/>
          <a:p>
            <a:r>
              <a:rPr lang="en-US" cap="none" dirty="0">
                <a:latin typeface="Cisco Sans" panose="020B0503020201020303" pitchFamily="34" charset="0"/>
              </a:rPr>
              <a:t>Getting Started</a:t>
            </a:r>
            <a:br>
              <a:rPr lang="en-US" cap="none" dirty="0">
                <a:latin typeface="Cisco Sans" panose="020B0503020201020303" pitchFamily="34" charset="0"/>
              </a:rPr>
            </a:br>
            <a:r>
              <a:rPr lang="en-US" cap="none" dirty="0">
                <a:latin typeface="Cisco Sans" panose="020B0503020201020303" pitchFamily="34" charset="0"/>
                <a:hlinkClick r:id="rId3"/>
              </a:rPr>
              <a:t>https://</a:t>
            </a:r>
            <a:r>
              <a:rPr lang="en-US" cap="none" dirty="0" err="1">
                <a:latin typeface="Cisco Sans" panose="020B0503020201020303" pitchFamily="34" charset="0"/>
                <a:hlinkClick r:id="rId3"/>
              </a:rPr>
              <a:t>developer.cisco.com</a:t>
            </a:r>
            <a:r>
              <a:rPr lang="en-US" cap="none" dirty="0">
                <a:latin typeface="Cisco Sans" panose="020B0503020201020303" pitchFamily="34" charset="0"/>
                <a:hlinkClick r:id="rId3"/>
              </a:rPr>
              <a:t>/docs/nexus-dashboard-fabric-controller/12-2-1/getting-started/#getting-started</a:t>
            </a:r>
            <a:br>
              <a:rPr lang="en-US" cap="none" dirty="0">
                <a:latin typeface="Cisco Sans" panose="020B0503020201020303" pitchFamily="34" charset="0"/>
              </a:rPr>
            </a:br>
            <a:br>
              <a:rPr lang="en-US" cap="none" dirty="0">
                <a:latin typeface="Cisco Sans" panose="020B0503020201020303" pitchFamily="34" charset="0"/>
              </a:rPr>
            </a:br>
            <a:br>
              <a:rPr lang="en-US" cap="none" dirty="0">
                <a:latin typeface="Cisco Sans" panose="020B0503020201020303" pitchFamily="34" charset="0"/>
              </a:rPr>
            </a:br>
            <a:endParaRPr lang="en-US" cap="none" dirty="0">
              <a:latin typeface="Cisco Sans" panose="020B0503020201020303" pitchFamily="34" charset="0"/>
            </a:endParaRPr>
          </a:p>
        </p:txBody>
      </p:sp>
      <p:sp>
        <p:nvSpPr>
          <p:cNvPr id="3" name="Title 1">
            <a:extLst>
              <a:ext uri="{FF2B5EF4-FFF2-40B4-BE49-F238E27FC236}">
                <a16:creationId xmlns:a16="http://schemas.microsoft.com/office/drawing/2014/main" id="{454000F7-D69C-850A-0B66-FCD47BAD136A}"/>
              </a:ext>
            </a:extLst>
          </p:cNvPr>
          <p:cNvSpPr txBox="1">
            <a:spLocks/>
          </p:cNvSpPr>
          <p:nvPr/>
        </p:nvSpPr>
        <p:spPr>
          <a:xfrm>
            <a:off x="112889" y="191911"/>
            <a:ext cx="11966222" cy="1365956"/>
          </a:xfrm>
          <a:prstGeom prst="rect">
            <a:avLst/>
          </a:prstGeom>
          <a:effectLst/>
        </p:spPr>
        <p:txBody>
          <a:bodyPr vert="horz" lIns="91440" tIns="45720" rIns="91440" bIns="45720" rtlCol="0" anchor="ctr">
            <a:no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000" cap="none" dirty="0">
                <a:solidFill>
                  <a:schemeClr val="accent1">
                    <a:lumMod val="40000"/>
                    <a:lumOff val="60000"/>
                  </a:schemeClr>
                </a:solidFill>
                <a:latin typeface="Cisco Sans" panose="020B0503020201020303" pitchFamily="34" charset="0"/>
              </a:rPr>
              <a:t>Start by Studying the Documentation</a:t>
            </a:r>
          </a:p>
          <a:p>
            <a:pPr algn="ctr"/>
            <a:endParaRPr lang="en-US" sz="3000" cap="none" dirty="0">
              <a:solidFill>
                <a:schemeClr val="accent1">
                  <a:lumMod val="40000"/>
                  <a:lumOff val="60000"/>
                </a:schemeClr>
              </a:solidFill>
              <a:latin typeface="Cisco Sans" panose="020B0503020201020303" pitchFamily="34" charset="0"/>
            </a:endParaRPr>
          </a:p>
          <a:p>
            <a:pPr algn="ctr"/>
            <a:r>
              <a:rPr lang="en-US" sz="3000" cap="none" dirty="0">
                <a:latin typeface="Cisco Sans" panose="020B0503020201020303" pitchFamily="34" charset="0"/>
              </a:rPr>
              <a:t>Documentation for Nexus Dashboard Fabric Controller API</a:t>
            </a:r>
          </a:p>
        </p:txBody>
      </p:sp>
    </p:spTree>
    <p:extLst>
      <p:ext uri="{BB962C8B-B14F-4D97-AF65-F5344CB8AC3E}">
        <p14:creationId xmlns:p14="http://schemas.microsoft.com/office/powerpoint/2010/main" val="3961299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54000F7-D69C-850A-0B66-FCD47BAD136A}"/>
              </a:ext>
            </a:extLst>
          </p:cNvPr>
          <p:cNvSpPr txBox="1">
            <a:spLocks/>
          </p:cNvSpPr>
          <p:nvPr/>
        </p:nvSpPr>
        <p:spPr>
          <a:xfrm>
            <a:off x="112889" y="191911"/>
            <a:ext cx="11966222" cy="1365956"/>
          </a:xfrm>
          <a:prstGeom prst="rect">
            <a:avLst/>
          </a:prstGeom>
          <a:effectLst/>
        </p:spPr>
        <p:txBody>
          <a:bodyPr vert="horz" lIns="91440" tIns="45720" rIns="91440" bIns="45720" rtlCol="0" anchor="ctr">
            <a:no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endParaRPr lang="en-US" sz="3000" cap="none" dirty="0">
              <a:solidFill>
                <a:schemeClr val="accent1">
                  <a:lumMod val="40000"/>
                  <a:lumOff val="60000"/>
                </a:schemeClr>
              </a:solidFill>
              <a:latin typeface="Cisco Sans" panose="020B0503020201020303" pitchFamily="34" charset="0"/>
            </a:endParaRPr>
          </a:p>
          <a:p>
            <a:pPr algn="ctr"/>
            <a:endParaRPr lang="en-US" sz="3000" cap="none" dirty="0">
              <a:solidFill>
                <a:schemeClr val="accent1">
                  <a:lumMod val="40000"/>
                  <a:lumOff val="60000"/>
                </a:schemeClr>
              </a:solidFill>
              <a:latin typeface="Cisco Sans" panose="020B0503020201020303" pitchFamily="34" charset="0"/>
            </a:endParaRPr>
          </a:p>
          <a:p>
            <a:pPr algn="ctr"/>
            <a:r>
              <a:rPr lang="en-US" sz="3000" cap="none" dirty="0">
                <a:latin typeface="Cisco Sans" panose="020B0503020201020303" pitchFamily="34" charset="0"/>
              </a:rPr>
              <a:t>Now that we’ve seen what an API is,</a:t>
            </a:r>
          </a:p>
          <a:p>
            <a:pPr algn="ctr"/>
            <a:r>
              <a:rPr lang="en-US" sz="3000" cap="none" dirty="0">
                <a:latin typeface="Cisco Sans" panose="020B0503020201020303" pitchFamily="34" charset="0"/>
              </a:rPr>
              <a:t>let’s take a step back and understand the RESTful architecture which our APIs flow through.</a:t>
            </a:r>
          </a:p>
        </p:txBody>
      </p:sp>
      <p:pic>
        <p:nvPicPr>
          <p:cNvPr id="7170" name="Picture 2" descr="Falling Stairs Gif Falling Stairs Funny Discover Shar - vrogue.co">
            <a:extLst>
              <a:ext uri="{FF2B5EF4-FFF2-40B4-BE49-F238E27FC236}">
                <a16:creationId xmlns:a16="http://schemas.microsoft.com/office/drawing/2014/main" id="{9BAE9908-F423-E359-FF65-0BE69C18B3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7689" y="2246489"/>
            <a:ext cx="6096000" cy="360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29133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5888"/>
            <a:lum/>
            <a:extLst>
              <a:ext uri="{BEBA8EAE-BF5A-486C-A8C5-ECC9F3942E4B}">
                <a14:imgProps xmlns:a14="http://schemas.microsoft.com/office/drawing/2010/main">
                  <a14:imgLayer r:embed="rId4">
                    <a14:imgEffect>
                      <a14:artisticPastelsSmooth/>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6E4C1-A41D-067E-F34B-92081CC326A2}"/>
              </a:ext>
            </a:extLst>
          </p:cNvPr>
          <p:cNvSpPr>
            <a:spLocks noGrp="1"/>
          </p:cNvSpPr>
          <p:nvPr>
            <p:ph type="title"/>
          </p:nvPr>
        </p:nvSpPr>
        <p:spPr>
          <a:xfrm>
            <a:off x="3259667" y="4098803"/>
            <a:ext cx="10131427" cy="1468800"/>
          </a:xfrm>
        </p:spPr>
        <p:txBody>
          <a:bodyPr/>
          <a:lstStyle/>
          <a:p>
            <a:r>
              <a:rPr lang="en-US" cap="none" dirty="0">
                <a:latin typeface="Cisco Sans" panose="020B0503020201020303" pitchFamily="34" charset="0"/>
              </a:rPr>
              <a:t>      REST Explained</a:t>
            </a:r>
          </a:p>
        </p:txBody>
      </p:sp>
      <p:pic>
        <p:nvPicPr>
          <p:cNvPr id="5" name="Picture 4">
            <a:extLst>
              <a:ext uri="{FF2B5EF4-FFF2-40B4-BE49-F238E27FC236}">
                <a16:creationId xmlns:a16="http://schemas.microsoft.com/office/drawing/2014/main" id="{1EA63484-6A86-19FE-AD7E-28611847E939}"/>
              </a:ext>
            </a:extLst>
          </p:cNvPr>
          <p:cNvPicPr>
            <a:picLocks noChangeAspect="1"/>
          </p:cNvPicPr>
          <p:nvPr/>
        </p:nvPicPr>
        <p:blipFill>
          <a:blip r:embed="rId5"/>
          <a:stretch>
            <a:fillRect/>
          </a:stretch>
        </p:blipFill>
        <p:spPr>
          <a:xfrm>
            <a:off x="2209800" y="215723"/>
            <a:ext cx="7772400" cy="4371975"/>
          </a:xfrm>
          <a:prstGeom prst="rect">
            <a:avLst/>
          </a:prstGeom>
        </p:spPr>
      </p:pic>
    </p:spTree>
    <p:extLst>
      <p:ext uri="{BB962C8B-B14F-4D97-AF65-F5344CB8AC3E}">
        <p14:creationId xmlns:p14="http://schemas.microsoft.com/office/powerpoint/2010/main" val="358211544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WASTC2024-vFDW-Template" id="{8174D556-AAEA-0B4A-97ED-BD9C7A179EB6}" vid="{BEDCBDDA-80BF-2249-AB80-8B398E1C82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409</TotalTime>
  <Words>1366</Words>
  <Application>Microsoft Macintosh PowerPoint</Application>
  <PresentationFormat>Widescreen</PresentationFormat>
  <Paragraphs>142</Paragraphs>
  <Slides>39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Aptos</vt:lpstr>
      <vt:lpstr>Arial</vt:lpstr>
      <vt:lpstr>Calibri</vt:lpstr>
      <vt:lpstr>Calibri Light</vt:lpstr>
      <vt:lpstr>Cisco Sans</vt:lpstr>
      <vt:lpstr>Helvetica Neue</vt:lpstr>
      <vt:lpstr>Celestial</vt:lpstr>
      <vt:lpstr>Intro to REST APIs</vt:lpstr>
      <vt:lpstr>Agenda</vt:lpstr>
      <vt:lpstr>API Basics</vt:lpstr>
      <vt:lpstr>API</vt:lpstr>
      <vt:lpstr>Base URLs https://developer.cisco.com/docs/service-apis/services-apis-base-urls/  API Features https://developer.cisco.com/docs/service-apis/general-api-features/#general-api-features </vt:lpstr>
      <vt:lpstr>Getting Started https://developer.cisco.com/meraki/api-v1/getting-started/#getting-started   </vt:lpstr>
      <vt:lpstr>Getting Started https://developer.cisco.com/docs/nexus-dashboard-fabric-controller/12-2-1/getting-started/#getting-started   </vt:lpstr>
      <vt:lpstr>PowerPoint Presentation</vt:lpstr>
      <vt:lpstr>      REST Explained</vt:lpstr>
      <vt:lpstr>REST</vt:lpstr>
      <vt:lpstr>REST is a client-server architecture…  </vt:lpstr>
      <vt:lpstr>Client-Server Architecture</vt:lpstr>
      <vt:lpstr> REST is stateless…  </vt:lpstr>
      <vt:lpstr>Stateless vs. Stateful</vt:lpstr>
      <vt:lpstr> REST is cacheable.  </vt:lpstr>
      <vt:lpstr> REST provides a uniform interface between components.  </vt:lpstr>
      <vt:lpstr> REST is a layered system.  </vt:lpstr>
      <vt:lpstr> REST optionally provides  code-on-demand.  </vt:lpstr>
      <vt:lpstr>REST Data Formats</vt:lpstr>
      <vt:lpstr>REST Data Formats</vt:lpstr>
      <vt:lpstr>REST Data Formats</vt:lpstr>
      <vt:lpstr>REST Data Formats</vt:lpstr>
      <vt:lpstr>HTTP Methods</vt:lpstr>
      <vt:lpstr>HTTP Methods</vt:lpstr>
      <vt:lpstr>Section Header</vt:lpstr>
      <vt:lpstr>PowerPoint Presentation</vt:lpstr>
      <vt:lpstr>PowerPoint Presentation</vt:lpstr>
      <vt:lpstr>PowerPoint Presentation</vt:lpstr>
      <vt:lpstr>Section Header</vt:lpstr>
      <vt:lpstr>PowerPoint Presentation</vt:lpstr>
      <vt:lpstr>PowerPoint Presentation</vt:lpstr>
      <vt:lpstr>PowerPoint Presentation</vt:lpstr>
      <vt:lpstr>Section Header</vt:lpstr>
      <vt:lpstr>PowerPoint Presentation</vt:lpstr>
      <vt:lpstr>PowerPoint Presentation</vt:lpstr>
      <vt:lpstr>Section Header</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Alexander Stevenson (alexstev)</dc:creator>
  <cp:lastModifiedBy>Alexander Stevenson (alexstev)</cp:lastModifiedBy>
  <cp:revision>32</cp:revision>
  <dcterms:created xsi:type="dcterms:W3CDTF">2024-05-14T13:09:48Z</dcterms:created>
  <dcterms:modified xsi:type="dcterms:W3CDTF">2024-05-15T18:14:27Z</dcterms:modified>
</cp:coreProperties>
</file>

<file path=docProps/thumbnail.jpeg>
</file>